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32"/>
  </p:notesMasterIdLst>
  <p:handoutMasterIdLst>
    <p:handoutMasterId r:id="rId33"/>
  </p:handoutMasterIdLst>
  <p:sldIdLst>
    <p:sldId id="256" r:id="rId5"/>
    <p:sldId id="846" r:id="rId6"/>
    <p:sldId id="847" r:id="rId7"/>
    <p:sldId id="848" r:id="rId8"/>
    <p:sldId id="849" r:id="rId9"/>
    <p:sldId id="850" r:id="rId10"/>
    <p:sldId id="858" r:id="rId11"/>
    <p:sldId id="859" r:id="rId12"/>
    <p:sldId id="860" r:id="rId13"/>
    <p:sldId id="845" r:id="rId14"/>
    <p:sldId id="876" r:id="rId15"/>
    <p:sldId id="857" r:id="rId16"/>
    <p:sldId id="861" r:id="rId17"/>
    <p:sldId id="862" r:id="rId18"/>
    <p:sldId id="863" r:id="rId19"/>
    <p:sldId id="864" r:id="rId20"/>
    <p:sldId id="865" r:id="rId21"/>
    <p:sldId id="866" r:id="rId22"/>
    <p:sldId id="867" r:id="rId23"/>
    <p:sldId id="868" r:id="rId24"/>
    <p:sldId id="869" r:id="rId25"/>
    <p:sldId id="870" r:id="rId26"/>
    <p:sldId id="871" r:id="rId27"/>
    <p:sldId id="872" r:id="rId28"/>
    <p:sldId id="873" r:id="rId29"/>
    <p:sldId id="874" r:id="rId30"/>
    <p:sldId id="875" r:id="rId31"/>
  </p:sldIdLst>
  <p:sldSz cx="9144000" cy="6858000" type="screen4x3"/>
  <p:notesSz cx="9928225" cy="6797675"/>
  <p:custDataLst>
    <p:tags r:id="rId3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5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401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258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481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1739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999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8110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211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232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991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096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591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387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55818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2143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5280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352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3398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77140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57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183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03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368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4909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3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290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86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7" Type="http://schemas.openxmlformats.org/officeDocument/2006/relationships/image" Target="../media/image2.jpeg"/><Relationship Id="rId2" Type="http://schemas.openxmlformats.org/officeDocument/2006/relationships/slide" Target="../slides/slide10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5.xml"/><Relationship Id="rId5" Type="http://schemas.openxmlformats.org/officeDocument/2006/relationships/slide" Target="../slides/slide23.xml"/><Relationship Id="rId4" Type="http://schemas.openxmlformats.org/officeDocument/2006/relationships/slide" Target="../slides/slide2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Round Same Side Corner Rectangle 13">
            <a:hlinkClick r:id="" action="ppaction://noaction"/>
          </p:cNvPr>
          <p:cNvSpPr/>
          <p:nvPr userDrawn="1"/>
        </p:nvSpPr>
        <p:spPr>
          <a:xfrm>
            <a:off x="8100392" y="620688"/>
            <a:ext cx="792088" cy="36004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 Same Side Corner Rectangle 11">
            <a:hlinkClick r:id="rId2" action="ppaction://hlinksldjump"/>
          </p:cNvPr>
          <p:cNvSpPr/>
          <p:nvPr userDrawn="1"/>
        </p:nvSpPr>
        <p:spPr>
          <a:xfrm>
            <a:off x="179512" y="620688"/>
            <a:ext cx="1771699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P1.1 – Economic Problem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 Same Side Corner Rectangle 36">
            <a:hlinkClick r:id="rId3" action="ppaction://hlinksldjump"/>
          </p:cNvPr>
          <p:cNvSpPr/>
          <p:nvPr userDrawn="1"/>
        </p:nvSpPr>
        <p:spPr>
          <a:xfrm>
            <a:off x="2020950" y="620688"/>
            <a:ext cx="1808375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P1.2 – Production Factors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 Same Side Corner Rectangle 9">
            <a:hlinkClick r:id="rId4" action="ppaction://hlinksldjump"/>
          </p:cNvPr>
          <p:cNvSpPr/>
          <p:nvPr userDrawn="1"/>
        </p:nvSpPr>
        <p:spPr>
          <a:xfrm>
            <a:off x="3899064" y="620688"/>
            <a:ext cx="1741455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P1.3 – Opportunity</a:t>
            </a:r>
            <a:r>
              <a:rPr lang="en-GB" sz="11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Cost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ound Same Side Corner Rectangle 12">
            <a:hlinkClick r:id="rId5" action="ppaction://hlinksldjump"/>
          </p:cNvPr>
          <p:cNvSpPr/>
          <p:nvPr userDrawn="1"/>
        </p:nvSpPr>
        <p:spPr>
          <a:xfrm>
            <a:off x="5710258" y="620688"/>
            <a:ext cx="882504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P1.4 – PPC’s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 Same Side Corner Rectangle 15">
            <a:hlinkClick r:id="rId6" action="ppaction://hlinksldjump"/>
          </p:cNvPr>
          <p:cNvSpPr/>
          <p:nvPr userDrawn="1"/>
        </p:nvSpPr>
        <p:spPr>
          <a:xfrm>
            <a:off x="6662501" y="620688"/>
            <a:ext cx="1368152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P1.5 - Implications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77105" y="983578"/>
            <a:ext cx="8752613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874" y="23696"/>
            <a:ext cx="618629" cy="594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5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610252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LO1 </a:t>
            </a:r>
            <a:r>
              <a:rPr lang="en-U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Basic </a:t>
            </a:r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Economic Problem - Choice </a:t>
            </a:r>
            <a:r>
              <a:rPr lang="en-U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the </a:t>
            </a:r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Allocation </a:t>
            </a:r>
            <a:r>
              <a:rPr lang="en-US" sz="40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of </a:t>
            </a:r>
            <a:r>
              <a:rPr lang="en-US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Resources</a:t>
            </a:r>
            <a:endParaRPr lang="en-GB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32656"/>
            <a:ext cx="82809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GB" sz="3400" b="1" dirty="0" smtClean="0"/>
              <a:t>LO1 – Basic Economic Problem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5327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 smtClean="0"/>
              <a:t>The </a:t>
            </a:r>
            <a:r>
              <a:rPr lang="en-US" sz="1620" b="1" dirty="0"/>
              <a:t>basic economic problem</a:t>
            </a:r>
            <a:r>
              <a:rPr lang="en-US" sz="1620" dirty="0"/>
              <a:t> is how to allocate scarce resources to satisfy unlimited </a:t>
            </a:r>
            <a:r>
              <a:rPr lang="en-US" sz="1620" dirty="0" smtClean="0"/>
              <a:t>needs and </a:t>
            </a:r>
            <a:r>
              <a:rPr lang="en-US" sz="1620" dirty="0"/>
              <a:t>wants.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dirty="0"/>
              <a:t>The </a:t>
            </a:r>
            <a:r>
              <a:rPr lang="en-US" sz="1620" dirty="0" smtClean="0"/>
              <a:t>chain of production describes how businesses from the primary, secondary and tertiary sectors work interdependently </a:t>
            </a:r>
            <a:r>
              <a:rPr lang="en-US" sz="1620" dirty="0"/>
              <a:t>to make a product and sell it to the final customer.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 smtClean="0"/>
              <a:t>Economic agents</a:t>
            </a:r>
            <a:r>
              <a:rPr lang="en-US" sz="1620" dirty="0" smtClean="0"/>
              <a:t> are households (private individuals in society), firms that operate in the private </a:t>
            </a:r>
            <a:r>
              <a:rPr lang="en-US" sz="1620" dirty="0"/>
              <a:t>sector of an economy and the government (the public sector of an economy).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 smtClean="0"/>
              <a:t>Economic goods</a:t>
            </a:r>
            <a:r>
              <a:rPr lang="en-US" sz="1620" dirty="0" smtClean="0"/>
              <a:t> are those which are limited in supply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Free goods</a:t>
            </a:r>
            <a:r>
              <a:rPr lang="en-US" sz="1620" dirty="0"/>
              <a:t> are goods which are unlimited in supply, such as air or sea </a:t>
            </a:r>
            <a:r>
              <a:rPr lang="en-US" sz="1620" dirty="0" smtClean="0"/>
              <a:t>water. 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 smtClean="0"/>
              <a:t>Goods</a:t>
            </a:r>
            <a:r>
              <a:rPr lang="en-US" sz="1620" dirty="0" smtClean="0"/>
              <a:t> are physical items such as tables, cars, toothpaste and pencils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 smtClean="0"/>
              <a:t>Interdependence </a:t>
            </a:r>
            <a:r>
              <a:rPr lang="en-US" sz="1620" dirty="0" smtClean="0"/>
              <a:t>means that the three sectors of industry are dependent upon each other and cannot operate independently to produce goods and services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Needs </a:t>
            </a:r>
            <a:r>
              <a:rPr lang="en-US" sz="1620" dirty="0" smtClean="0"/>
              <a:t>are goods that are essential for survival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Opportunity cost</a:t>
            </a:r>
            <a:r>
              <a:rPr lang="en-US" sz="1620" dirty="0"/>
              <a:t> is the cost of the next best opportunity foregone when making </a:t>
            </a:r>
            <a:r>
              <a:rPr lang="en-US" sz="1620" dirty="0" smtClean="0"/>
              <a:t>a decision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The production possibility curve</a:t>
            </a:r>
            <a:r>
              <a:rPr lang="en-US" sz="1620" dirty="0"/>
              <a:t> (PPC) represents the maximum amount of </a:t>
            </a:r>
            <a:r>
              <a:rPr lang="en-US" sz="1620" dirty="0" smtClean="0"/>
              <a:t>goods and </a:t>
            </a:r>
            <a:r>
              <a:rPr lang="en-US" sz="1620" dirty="0"/>
              <a:t>services which can be produced in an economy, i.e. the productive capacity of </a:t>
            </a:r>
            <a:r>
              <a:rPr lang="en-US" sz="1620" dirty="0" smtClean="0"/>
              <a:t>the economy</a:t>
            </a:r>
            <a:r>
              <a:rPr lang="en-US" sz="1620" dirty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Services </a:t>
            </a:r>
            <a:r>
              <a:rPr lang="en-US" sz="1620" dirty="0" smtClean="0"/>
              <a:t>are non-physical items such as haircuts, bus journeys, telephone calls, and internet</a:t>
            </a:r>
            <a:endParaRPr lang="en-US" sz="162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b="1" dirty="0"/>
              <a:t>Wants</a:t>
            </a:r>
            <a:r>
              <a:rPr lang="en-US" sz="1620" dirty="0"/>
              <a:t> are goods and services that are not necessary for survival but are demanded </a:t>
            </a:r>
            <a:r>
              <a:rPr lang="en-US" sz="1620" dirty="0" smtClean="0"/>
              <a:t>by economic </a:t>
            </a:r>
            <a:r>
              <a:rPr lang="en-US" sz="1620" dirty="0"/>
              <a:t>agents.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P1.1 - The </a:t>
            </a:r>
            <a:r>
              <a:rPr lang="en-US" sz="3200" dirty="0"/>
              <a:t>success/failure of a </a:t>
            </a:r>
            <a:r>
              <a:rPr lang="en-US" sz="3200" dirty="0" smtClean="0"/>
              <a:t>business – Glossary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944811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470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330" b="1" dirty="0" smtClean="0"/>
              <a:t>P1.1 - Basic </a:t>
            </a:r>
            <a:r>
              <a:rPr lang="en-US" sz="2330" b="1" dirty="0"/>
              <a:t>economic problem: choice and the allocation of </a:t>
            </a:r>
            <a:r>
              <a:rPr lang="en-US" sz="2330" b="1" dirty="0" smtClean="0"/>
              <a:t>resources</a:t>
            </a:r>
          </a:p>
          <a:p>
            <a:pPr marL="400050" indent="-40005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330" dirty="0" smtClean="0"/>
              <a:t>Candidates </a:t>
            </a:r>
            <a:r>
              <a:rPr lang="en-US" sz="2330" dirty="0"/>
              <a:t>should be able to</a:t>
            </a:r>
            <a:r>
              <a:rPr lang="en-US" sz="2330" dirty="0" smtClean="0"/>
              <a:t>:</a:t>
            </a:r>
          </a:p>
          <a:p>
            <a:pPr marL="742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330" dirty="0" smtClean="0"/>
              <a:t>Define </a:t>
            </a:r>
            <a:r>
              <a:rPr lang="en-US" sz="2330" dirty="0"/>
              <a:t>the nature of the economic problem (finite resources and unlimited wants)</a:t>
            </a:r>
          </a:p>
          <a:p>
            <a:pPr marL="742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330" dirty="0" smtClean="0"/>
              <a:t>Define </a:t>
            </a:r>
            <a:r>
              <a:rPr lang="en-US" sz="2330" dirty="0"/>
              <a:t>the factors of production (land, labour, capital, enterprise)</a:t>
            </a:r>
          </a:p>
          <a:p>
            <a:pPr marL="742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330" dirty="0" smtClean="0"/>
              <a:t>Define </a:t>
            </a:r>
            <a:r>
              <a:rPr lang="en-US" sz="2330" dirty="0"/>
              <a:t>opportunity cost and analyse particular circumstances to illustrate the concept</a:t>
            </a:r>
          </a:p>
          <a:p>
            <a:pPr marL="742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330" dirty="0" smtClean="0"/>
              <a:t>Demonstrate </a:t>
            </a:r>
            <a:r>
              <a:rPr lang="en-US" sz="2330" dirty="0"/>
              <a:t>how production possibility curves can be used to illustrate choice and resource allocation</a:t>
            </a:r>
          </a:p>
          <a:p>
            <a:pPr marL="742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330" dirty="0" smtClean="0"/>
              <a:t>Evaluate </a:t>
            </a:r>
            <a:r>
              <a:rPr lang="en-US" sz="2330" dirty="0"/>
              <a:t>the implications of particular courses of action in terms of opportunity cost.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P1.1 – The Basic Economic Problem</a:t>
            </a:r>
            <a:endParaRPr lang="en-GB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44568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do so many start-ups fail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When does not making a profit become a real problem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can I see unforeseen circumstances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happened to Woolworths, Enron and BHS.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When is making too much money a problem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Does a company have to be taken over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can the government restrict the business practices of a company.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879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812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740" dirty="0"/>
              <a:t>Economics can help to explain real -world </a:t>
            </a:r>
            <a:r>
              <a:rPr lang="en-US" sz="1740" dirty="0" smtClean="0"/>
              <a:t>terms</a:t>
            </a:r>
            <a:r>
              <a:rPr lang="en-US" sz="1740" dirty="0"/>
              <a:t>, issues and problems, such as why: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The </a:t>
            </a:r>
            <a:r>
              <a:rPr lang="en-US" sz="1740" dirty="0"/>
              <a:t>most expensive can of Coca-Cola, made </a:t>
            </a:r>
            <a:r>
              <a:rPr lang="en-US" sz="1740" dirty="0" smtClean="0"/>
              <a:t>for astronauts</a:t>
            </a:r>
            <a:r>
              <a:rPr lang="en-US" sz="1740" dirty="0"/>
              <a:t>, is $1250 per can!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The </a:t>
            </a:r>
            <a:r>
              <a:rPr lang="en-US" sz="1740" dirty="0"/>
              <a:t>world's fastest car, the Bugatti </a:t>
            </a:r>
            <a:r>
              <a:rPr lang="en-US" sz="1740" dirty="0" smtClean="0"/>
              <a:t>Veyron</a:t>
            </a:r>
            <a:r>
              <a:rPr lang="en-US" sz="1740" dirty="0"/>
              <a:t>, is priced at a cool €1.95 million ($2.57m)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The </a:t>
            </a:r>
            <a:r>
              <a:rPr lang="en-US" sz="1740" dirty="0"/>
              <a:t>price of a bus fare is relatively low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The average </a:t>
            </a:r>
            <a:r>
              <a:rPr lang="en-US" sz="1740" dirty="0"/>
              <a:t>doctor, lawyer, pilot or </a:t>
            </a:r>
            <a:r>
              <a:rPr lang="en-US" sz="1740" dirty="0" smtClean="0"/>
              <a:t>dentist </a:t>
            </a:r>
            <a:r>
              <a:rPr lang="en-US" sz="1740" dirty="0"/>
              <a:t>has high earnings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Private </a:t>
            </a:r>
            <a:r>
              <a:rPr lang="en-US" sz="1740" dirty="0"/>
              <a:t>-sector firms do nor supply street lighting and public roads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Zimbabwe </a:t>
            </a:r>
            <a:r>
              <a:rPr lang="en-US" sz="1740" dirty="0"/>
              <a:t>has no official currency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Diamonds </a:t>
            </a:r>
            <a:r>
              <a:rPr lang="en-US" sz="1740" dirty="0"/>
              <a:t>(a non-essential product) are expensive whereas water (a viral good) is not</a:t>
            </a:r>
          </a:p>
          <a:p>
            <a:pPr marL="576263" indent="-2921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740" dirty="0" smtClean="0"/>
              <a:t>Farm </a:t>
            </a:r>
            <a:r>
              <a:rPr lang="en-US" sz="1740" dirty="0"/>
              <a:t>workers (who harvest products essential for life) are paid low wages whereas bankers (who </a:t>
            </a:r>
            <a:r>
              <a:rPr lang="en-US" sz="1740" dirty="0" smtClean="0"/>
              <a:t>produce nothing </a:t>
            </a:r>
            <a:r>
              <a:rPr lang="en-US" sz="1740" dirty="0"/>
              <a:t>of real substance) are paid high salaries.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740" dirty="0"/>
              <a:t>Economics helps to explain everyday issues that occur in a </a:t>
            </a:r>
            <a:r>
              <a:rPr lang="en-US" sz="1740" dirty="0" smtClean="0"/>
              <a:t>constantly </a:t>
            </a:r>
            <a:r>
              <a:rPr lang="en-US" sz="1740" dirty="0"/>
              <a:t>changing global environment. It is </a:t>
            </a:r>
            <a:r>
              <a:rPr lang="en-US" sz="1740" dirty="0" smtClean="0"/>
              <a:t>a 'live</a:t>
            </a:r>
            <a:r>
              <a:rPr lang="en-US" sz="1740" dirty="0"/>
              <a:t>' subject and you are encouraged to watch the news and read newspapers to refresh the </a:t>
            </a:r>
            <a:r>
              <a:rPr lang="en-US" sz="1740" dirty="0" smtClean="0"/>
              <a:t>case studies you learn </a:t>
            </a:r>
            <a:r>
              <a:rPr lang="en-US" sz="1740" dirty="0"/>
              <a:t>in class. Up-to-date, real -life examples greatly enhance your answers in examinations.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900" dirty="0" smtClean="0"/>
              <a:t>P1.1 – Choice and Allocation of Resources - Introduction</a:t>
            </a:r>
            <a:endParaRPr lang="en-GB" sz="29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44568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do so many start-ups fail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When does not making a profit become a real problem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can I see unforeseen circumstances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happened to Woolworths, Enron and BHS.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When is making too much money a problem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Does a company have to be taken over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can the government restrict the business practices of a company.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7946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59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490" b="1" dirty="0"/>
              <a:t>The nature of the economic problem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490" dirty="0"/>
              <a:t>In </a:t>
            </a:r>
            <a:r>
              <a:rPr lang="en-US" sz="1490" dirty="0" smtClean="0"/>
              <a:t>every </a:t>
            </a:r>
            <a:r>
              <a:rPr lang="en-US" sz="1490" dirty="0"/>
              <a:t>country, resources </a:t>
            </a:r>
            <a:r>
              <a:rPr lang="en-US" sz="1490" dirty="0" smtClean="0"/>
              <a:t>are </a:t>
            </a:r>
            <a:r>
              <a:rPr lang="en-US" sz="1490" dirty="0"/>
              <a:t>limited in supply and decisions have to be </a:t>
            </a:r>
            <a:r>
              <a:rPr lang="en-US" sz="1490" dirty="0" smtClean="0"/>
              <a:t>made by governments</a:t>
            </a:r>
            <a:r>
              <a:rPr lang="en-US" sz="1490" dirty="0"/>
              <a:t>, firms (businesses) and individuals about how to allocate </a:t>
            </a:r>
            <a:r>
              <a:rPr lang="en-US" sz="1490" dirty="0" smtClean="0"/>
              <a:t>scarce resources </a:t>
            </a:r>
            <a:r>
              <a:rPr lang="en-US" sz="1490" dirty="0"/>
              <a:t>to satisfy unlimited needs and </a:t>
            </a:r>
            <a:r>
              <a:rPr lang="en-US" sz="1490" dirty="0" smtClean="0"/>
              <a:t>wants</a:t>
            </a:r>
            <a:r>
              <a:rPr lang="en-US" sz="1490" dirty="0"/>
              <a:t>. This is the basic economic </a:t>
            </a:r>
            <a:r>
              <a:rPr lang="en-US" sz="1490" dirty="0" smtClean="0"/>
              <a:t>problem that </a:t>
            </a:r>
            <a:r>
              <a:rPr lang="en-US" sz="1490" dirty="0"/>
              <a:t>exists in every economy: how to allocate scarce resources to satisfy </a:t>
            </a:r>
            <a:r>
              <a:rPr lang="en-US" sz="1490" dirty="0" smtClean="0"/>
              <a:t>unlimited needs </a:t>
            </a:r>
            <a:r>
              <a:rPr lang="en-US" sz="1490" dirty="0"/>
              <a:t>and wants (see Figure 1.1 </a:t>
            </a:r>
            <a:r>
              <a:rPr lang="en-US" sz="1490" dirty="0" smtClean="0"/>
              <a:t>).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490" dirty="0" smtClean="0"/>
          </a:p>
          <a:p>
            <a:pPr algn="ctr">
              <a:buClr>
                <a:srgbClr val="00B050"/>
              </a:buClr>
            </a:pPr>
            <a:r>
              <a:rPr lang="en-US" sz="1490" b="1" dirty="0"/>
              <a:t>Figure 1.1 </a:t>
            </a:r>
            <a:r>
              <a:rPr lang="en-US" sz="1490" dirty="0" smtClean="0"/>
              <a:t>The real cause of the economic problem</a:t>
            </a:r>
            <a:endParaRPr lang="en-US" sz="149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490" dirty="0"/>
              <a:t>An economic good is one that is limited in supply, such as oil, wheat, cotton, </a:t>
            </a:r>
            <a:r>
              <a:rPr lang="en-US" sz="1490" dirty="0" smtClean="0"/>
              <a:t>housing and </a:t>
            </a:r>
            <a:r>
              <a:rPr lang="en-US" sz="1490" dirty="0"/>
              <a:t>cars. Free goods are unlimited in supply, such as the air, sea, rain water, </a:t>
            </a:r>
            <a:r>
              <a:rPr lang="en-US" sz="1490" dirty="0" smtClean="0"/>
              <a:t>sunlight and </a:t>
            </a:r>
            <a:r>
              <a:rPr lang="en-US" sz="1490" dirty="0"/>
              <a:t>public domain web pages.</a:t>
            </a:r>
          </a:p>
          <a:p>
            <a:pPr>
              <a:buClr>
                <a:srgbClr val="00B050"/>
              </a:buClr>
            </a:pPr>
            <a:r>
              <a:rPr lang="en-US" sz="1490" b="1" dirty="0">
                <a:solidFill>
                  <a:srgbClr val="FF0000"/>
                </a:solidFill>
              </a:rPr>
              <a:t>Activity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490" dirty="0">
                <a:solidFill>
                  <a:srgbClr val="FF0000"/>
                </a:solidFill>
              </a:rPr>
              <a:t>Make a list of ten goods which are limited in supply (economic goods) and a second list </a:t>
            </a:r>
            <a:r>
              <a:rPr lang="en-US" sz="1490" dirty="0" smtClean="0">
                <a:solidFill>
                  <a:srgbClr val="FF0000"/>
                </a:solidFill>
              </a:rPr>
              <a:t>of goods </a:t>
            </a:r>
            <a:r>
              <a:rPr lang="en-US" sz="1490" dirty="0">
                <a:solidFill>
                  <a:srgbClr val="FF0000"/>
                </a:solidFill>
              </a:rPr>
              <a:t>which are unlimited in supply (free goods). How many goods can you think of </a:t>
            </a:r>
            <a:r>
              <a:rPr lang="en-US" sz="1490" dirty="0" smtClean="0">
                <a:solidFill>
                  <a:srgbClr val="FF0000"/>
                </a:solidFill>
              </a:rPr>
              <a:t>that are </a:t>
            </a:r>
            <a:r>
              <a:rPr lang="en-US" sz="1490" dirty="0">
                <a:solidFill>
                  <a:srgbClr val="FF0000"/>
                </a:solidFill>
              </a:rPr>
              <a:t>unlimited in supply</a:t>
            </a:r>
            <a:r>
              <a:rPr lang="en-US" sz="149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900" dirty="0" smtClean="0"/>
              <a:t>P1.1 – Choice and Allocation of Resources - Introduction</a:t>
            </a:r>
            <a:endParaRPr lang="en-GB" sz="29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322735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unlimited needs wants diagra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r="43749" b="1320"/>
          <a:stretch/>
        </p:blipFill>
        <p:spPr bwMode="auto">
          <a:xfrm>
            <a:off x="2555776" y="2542739"/>
            <a:ext cx="2520280" cy="211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6735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5669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10" dirty="0"/>
              <a:t>Economics is the study of how resources are allocated to satisfy the unlimited </a:t>
            </a:r>
            <a:r>
              <a:rPr lang="en-US" sz="1510" dirty="0" smtClean="0"/>
              <a:t>needs and </a:t>
            </a:r>
            <a:r>
              <a:rPr lang="en-US" sz="1510" dirty="0"/>
              <a:t>wants of individuals, governments and firms in an economy.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10" dirty="0"/>
              <a:t>The three main economic agents or decision-makers in an economy are: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10" dirty="0" smtClean="0"/>
              <a:t>Individuals </a:t>
            </a:r>
            <a:r>
              <a:rPr lang="en-US" sz="1510" dirty="0"/>
              <a:t>or households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10" dirty="0" smtClean="0"/>
              <a:t>Firms </a:t>
            </a:r>
            <a:r>
              <a:rPr lang="en-US" sz="1510" dirty="0"/>
              <a:t>(businesses that operate in the private sector of the economy)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10" dirty="0" smtClean="0"/>
              <a:t>The </a:t>
            </a:r>
            <a:r>
              <a:rPr lang="en-US" sz="1510" dirty="0"/>
              <a:t>government</a:t>
            </a:r>
            <a:r>
              <a:rPr lang="en-US" sz="1510" dirty="0" smtClean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10" dirty="0"/>
              <a:t>The three basic economic questions addressed by economic agents are:</a:t>
            </a:r>
          </a:p>
          <a:p>
            <a:pPr marL="630238" indent="-284163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/>
              <a:t>What to produce</a:t>
            </a:r>
            <a:r>
              <a:rPr lang="en-US" sz="1510" dirty="0"/>
              <a:t>.</a:t>
            </a:r>
          </a:p>
          <a:p>
            <a:pPr marL="630238" indent="-284163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/>
              <a:t>How </a:t>
            </a:r>
            <a:r>
              <a:rPr lang="en-US" sz="1510" dirty="0"/>
              <a:t>to produce it.</a:t>
            </a:r>
          </a:p>
          <a:p>
            <a:pPr marL="630238" indent="-284163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/>
              <a:t>For </a:t>
            </a:r>
            <a:r>
              <a:rPr lang="en-US" sz="1510" dirty="0"/>
              <a:t>whom to produce it.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10" dirty="0"/>
              <a:t>Firms and individuals produce goods and services in the private sector of </a:t>
            </a:r>
            <a:r>
              <a:rPr lang="en-US" sz="1510" dirty="0" smtClean="0"/>
              <a:t>the economy </a:t>
            </a:r>
            <a:r>
              <a:rPr lang="en-US" sz="1510" dirty="0"/>
              <a:t>and the </a:t>
            </a:r>
            <a:r>
              <a:rPr lang="en-US" sz="1510" dirty="0" smtClean="0"/>
              <a:t>government </a:t>
            </a:r>
            <a:r>
              <a:rPr lang="en-US" sz="1510" dirty="0"/>
              <a:t>produces goods and services in the public </a:t>
            </a:r>
            <a:r>
              <a:rPr lang="en-US" sz="1510" dirty="0" smtClean="0"/>
              <a:t>sector. Governments</a:t>
            </a:r>
            <a:r>
              <a:rPr lang="en-US" sz="1510" dirty="0"/>
              <a:t>, firms and individuals both produce and consume goods and </a:t>
            </a:r>
            <a:r>
              <a:rPr lang="en-US" sz="1510" dirty="0" smtClean="0"/>
              <a:t>services. For </a:t>
            </a:r>
            <a:r>
              <a:rPr lang="en-US" sz="1510" dirty="0"/>
              <a:t>example, the government might provide education and health care services </a:t>
            </a:r>
            <a:r>
              <a:rPr lang="en-US" sz="1510" dirty="0" smtClean="0"/>
              <a:t>for the </a:t>
            </a:r>
            <a:r>
              <a:rPr lang="en-US" sz="1510" dirty="0"/>
              <a:t>general public.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10" b="1" dirty="0" smtClean="0">
                <a:solidFill>
                  <a:srgbClr val="FF0000"/>
                </a:solidFill>
              </a:rPr>
              <a:t>Goods</a:t>
            </a:r>
            <a:r>
              <a:rPr lang="en-US" sz="1510" dirty="0" smtClean="0">
                <a:solidFill>
                  <a:srgbClr val="FF0000"/>
                </a:solidFill>
              </a:rPr>
              <a:t> </a:t>
            </a:r>
            <a:r>
              <a:rPr lang="en-US" sz="1510" dirty="0" smtClean="0"/>
              <a:t>are physical items such as tables, clothing, toothpaste and pencils. Services are non-physical items such as haircuts, bus journeys, telephone calls and internet</a:t>
            </a:r>
          </a:p>
          <a:p>
            <a:pPr>
              <a:buClr>
                <a:srgbClr val="00B050"/>
              </a:buClr>
            </a:pPr>
            <a:r>
              <a:rPr lang="en-US" sz="1510" b="1" dirty="0" smtClean="0">
                <a:solidFill>
                  <a:srgbClr val="FF0000"/>
                </a:solidFill>
              </a:rPr>
              <a:t>Activity</a:t>
            </a:r>
            <a:endParaRPr lang="en-US" sz="1510" b="1" dirty="0">
              <a:solidFill>
                <a:srgbClr val="FF0000"/>
              </a:solidFill>
            </a:endParaRPr>
          </a:p>
          <a:p>
            <a:pPr marL="630238" indent="-234950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>
                <a:solidFill>
                  <a:srgbClr val="FF0000"/>
                </a:solidFill>
              </a:rPr>
              <a:t>Make </a:t>
            </a:r>
            <a:r>
              <a:rPr lang="en-US" sz="1510" dirty="0">
                <a:solidFill>
                  <a:srgbClr val="FF0000"/>
                </a:solidFill>
              </a:rPr>
              <a:t>a list of the goods and services provided by the public sector of your economy.</a:t>
            </a:r>
          </a:p>
          <a:p>
            <a:pPr marL="630238" indent="-234950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>
                <a:solidFill>
                  <a:srgbClr val="FF0000"/>
                </a:solidFill>
              </a:rPr>
              <a:t>Identify the goods and services that are free to individuals and those for which you have to </a:t>
            </a:r>
            <a:r>
              <a:rPr lang="en-US" sz="1510" dirty="0">
                <a:solidFill>
                  <a:srgbClr val="FF0000"/>
                </a:solidFill>
              </a:rPr>
              <a:t>pay.</a:t>
            </a:r>
          </a:p>
          <a:p>
            <a:pPr marL="630238" indent="-234950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>
                <a:solidFill>
                  <a:srgbClr val="FF0000"/>
                </a:solidFill>
              </a:rPr>
              <a:t>List </a:t>
            </a:r>
            <a:r>
              <a:rPr lang="en-US" sz="1510" dirty="0">
                <a:solidFill>
                  <a:srgbClr val="FF0000"/>
                </a:solidFill>
              </a:rPr>
              <a:t>which goods/services could be provided by a private firm as well as by the </a:t>
            </a:r>
            <a:r>
              <a:rPr lang="en-US" sz="1510" dirty="0" smtClean="0">
                <a:solidFill>
                  <a:srgbClr val="FF0000"/>
                </a:solidFill>
              </a:rPr>
              <a:t>public (government)sector</a:t>
            </a:r>
            <a:r>
              <a:rPr lang="en-US" sz="1510" dirty="0">
                <a:solidFill>
                  <a:srgbClr val="FF0000"/>
                </a:solidFill>
              </a:rPr>
              <a:t>.</a:t>
            </a:r>
          </a:p>
          <a:p>
            <a:pPr marL="630238" indent="-234950">
              <a:buClr>
                <a:srgbClr val="00B050"/>
              </a:buClr>
              <a:buFont typeface="+mj-lt"/>
              <a:buAutoNum type="arabicPeriod"/>
            </a:pPr>
            <a:r>
              <a:rPr lang="en-US" sz="1510" dirty="0" smtClean="0">
                <a:solidFill>
                  <a:srgbClr val="FF0000"/>
                </a:solidFill>
              </a:rPr>
              <a:t>Compare </a:t>
            </a:r>
            <a:r>
              <a:rPr lang="en-US" sz="1510" dirty="0">
                <a:solidFill>
                  <a:srgbClr val="FF0000"/>
                </a:solidFill>
              </a:rPr>
              <a:t>and contrast the aims and objectives of a government-funded swimming </a:t>
            </a:r>
            <a:r>
              <a:rPr lang="en-US" sz="1510" dirty="0" smtClean="0">
                <a:solidFill>
                  <a:srgbClr val="FF0000"/>
                </a:solidFill>
              </a:rPr>
              <a:t>pool and a private health and leisure club</a:t>
            </a:r>
            <a:r>
              <a:rPr lang="en-US" sz="1510" dirty="0">
                <a:solidFill>
                  <a:srgbClr val="FF0000"/>
                </a:solidFill>
              </a:rPr>
              <a:t>.</a:t>
            </a:r>
            <a:endParaRPr lang="en-US" sz="1510" dirty="0" smtClean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900" dirty="0" smtClean="0"/>
              <a:t>P1.1 – Choice and Allocation of Resources - Introduction</a:t>
            </a:r>
            <a:endParaRPr lang="en-GB" sz="2900" dirty="0"/>
          </a:p>
        </p:txBody>
      </p:sp>
    </p:spTree>
    <p:extLst>
      <p:ext uri="{BB962C8B-B14F-4D97-AF65-F5344CB8AC3E}">
        <p14:creationId xmlns:p14="http://schemas.microsoft.com/office/powerpoint/2010/main" val="21537596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b="1" dirty="0"/>
              <a:t>Needs</a:t>
            </a:r>
            <a:r>
              <a:rPr lang="en-US" sz="1600" dirty="0"/>
              <a:t> are the essential goods and services required for human survival. These </a:t>
            </a:r>
            <a:r>
              <a:rPr lang="en-US" sz="1600" dirty="0" smtClean="0"/>
              <a:t>include Nutritional </a:t>
            </a:r>
            <a:r>
              <a:rPr lang="en-US" sz="1600" dirty="0"/>
              <a:t>food, clean water, shelter, protection, clothing and access to health </a:t>
            </a:r>
            <a:r>
              <a:rPr lang="en-US" sz="1600" dirty="0" smtClean="0"/>
              <a:t>care and </a:t>
            </a:r>
            <a:r>
              <a:rPr lang="en-US" sz="1600" dirty="0"/>
              <a:t>education. All individuals have a right to have these needs met and this is </a:t>
            </a:r>
            <a:r>
              <a:rPr lang="en-US" sz="1600" dirty="0" smtClean="0"/>
              <a:t>stated in </a:t>
            </a:r>
            <a:r>
              <a:rPr lang="en-US" sz="1600" dirty="0"/>
              <a:t>Articles 25 and 26 of the United Nations Universal Declaration of Human </a:t>
            </a:r>
            <a:r>
              <a:rPr lang="en-US" sz="1600" dirty="0" smtClean="0"/>
              <a:t>Rights, which </a:t>
            </a:r>
            <a:r>
              <a:rPr lang="en-US" sz="1600" dirty="0"/>
              <a:t>was drafted in December 1948.</a:t>
            </a:r>
          </a:p>
          <a:p>
            <a:pPr marL="349250">
              <a:buClr>
                <a:srgbClr val="00B050"/>
              </a:buClr>
            </a:pPr>
            <a:r>
              <a:rPr lang="en-US" sz="1600" b="1" dirty="0" smtClean="0">
                <a:solidFill>
                  <a:srgbClr val="0070C0"/>
                </a:solidFill>
              </a:rPr>
              <a:t>Article 25</a:t>
            </a:r>
            <a:br>
              <a:rPr lang="en-US" sz="1600" b="1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Everyone </a:t>
            </a:r>
            <a:r>
              <a:rPr lang="en-US" sz="1600" dirty="0">
                <a:solidFill>
                  <a:srgbClr val="0070C0"/>
                </a:solidFill>
              </a:rPr>
              <a:t>has the right to a standard of living adequate for the health </a:t>
            </a:r>
            <a:r>
              <a:rPr lang="en-US" sz="1600" dirty="0" smtClean="0">
                <a:solidFill>
                  <a:srgbClr val="0070C0"/>
                </a:solidFill>
              </a:rPr>
              <a:t>and well-being </a:t>
            </a:r>
            <a:r>
              <a:rPr lang="en-US" sz="1600" dirty="0">
                <a:solidFill>
                  <a:srgbClr val="0070C0"/>
                </a:solidFill>
              </a:rPr>
              <a:t>of himself and of his family, including food, clothing, housing </a:t>
            </a:r>
            <a:r>
              <a:rPr lang="en-US" sz="1600" dirty="0" smtClean="0">
                <a:solidFill>
                  <a:srgbClr val="0070C0"/>
                </a:solidFill>
              </a:rPr>
              <a:t>and medical </a:t>
            </a:r>
            <a:r>
              <a:rPr lang="en-US" sz="1600" dirty="0">
                <a:solidFill>
                  <a:srgbClr val="0070C0"/>
                </a:solidFill>
              </a:rPr>
              <a:t>care and necessary social services, and the right to security in the </a:t>
            </a:r>
            <a:r>
              <a:rPr lang="en-US" sz="1600" dirty="0" smtClean="0">
                <a:solidFill>
                  <a:srgbClr val="0070C0"/>
                </a:solidFill>
              </a:rPr>
              <a:t>event of </a:t>
            </a:r>
            <a:r>
              <a:rPr lang="en-US" sz="1600" dirty="0">
                <a:solidFill>
                  <a:srgbClr val="0070C0"/>
                </a:solidFill>
              </a:rPr>
              <a:t>unemployment, sickness, disability, widowhood, old age or other lack </a:t>
            </a:r>
            <a:r>
              <a:rPr lang="en-US" sz="1600" dirty="0" smtClean="0">
                <a:solidFill>
                  <a:srgbClr val="0070C0"/>
                </a:solidFill>
              </a:rPr>
              <a:t>of livelihood </a:t>
            </a:r>
            <a:r>
              <a:rPr lang="en-US" sz="1600" dirty="0">
                <a:solidFill>
                  <a:srgbClr val="0070C0"/>
                </a:solidFill>
              </a:rPr>
              <a:t>in circumstances beyond his control.</a:t>
            </a:r>
          </a:p>
          <a:p>
            <a:pPr marL="349250">
              <a:buClr>
                <a:srgbClr val="00B050"/>
              </a:buClr>
            </a:pPr>
            <a:r>
              <a:rPr lang="en-US" sz="1600" b="1" dirty="0" smtClean="0">
                <a:solidFill>
                  <a:srgbClr val="0070C0"/>
                </a:solidFill>
              </a:rPr>
              <a:t>Article 26</a:t>
            </a:r>
            <a:br>
              <a:rPr lang="en-US" sz="1600" b="1" dirty="0" smtClean="0">
                <a:solidFill>
                  <a:srgbClr val="0070C0"/>
                </a:solidFill>
              </a:rPr>
            </a:br>
            <a:r>
              <a:rPr lang="en-US" sz="1600" dirty="0" smtClean="0">
                <a:solidFill>
                  <a:srgbClr val="0070C0"/>
                </a:solidFill>
              </a:rPr>
              <a:t>Everyone </a:t>
            </a:r>
            <a:r>
              <a:rPr lang="en-US" sz="1600" dirty="0">
                <a:solidFill>
                  <a:srgbClr val="0070C0"/>
                </a:solidFill>
              </a:rPr>
              <a:t>has the right to education. Education shall be free, at least in </a:t>
            </a:r>
            <a:r>
              <a:rPr lang="en-US" sz="1600" dirty="0" smtClean="0">
                <a:solidFill>
                  <a:srgbClr val="0070C0"/>
                </a:solidFill>
              </a:rPr>
              <a:t>the elementary </a:t>
            </a:r>
            <a:r>
              <a:rPr lang="en-US" sz="1600" dirty="0">
                <a:solidFill>
                  <a:srgbClr val="0070C0"/>
                </a:solidFill>
              </a:rPr>
              <a:t>and fundamental stages. Elementary education shall be </a:t>
            </a:r>
            <a:r>
              <a:rPr lang="en-US" sz="1600" dirty="0" smtClean="0">
                <a:solidFill>
                  <a:srgbClr val="0070C0"/>
                </a:solidFill>
              </a:rPr>
              <a:t>compulsory. Technical </a:t>
            </a:r>
            <a:r>
              <a:rPr lang="en-US" sz="1600" dirty="0">
                <a:solidFill>
                  <a:srgbClr val="0070C0"/>
                </a:solidFill>
              </a:rPr>
              <a:t>and professional education shall be made generally available and </a:t>
            </a:r>
            <a:r>
              <a:rPr lang="en-US" sz="1600" dirty="0" smtClean="0">
                <a:solidFill>
                  <a:srgbClr val="0070C0"/>
                </a:solidFill>
              </a:rPr>
              <a:t>higher education </a:t>
            </a:r>
            <a:r>
              <a:rPr lang="en-US" sz="1600" dirty="0">
                <a:solidFill>
                  <a:srgbClr val="0070C0"/>
                </a:solidFill>
              </a:rPr>
              <a:t>shall be equally accessible to all on the basis of merit.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b="1" dirty="0" smtClean="0"/>
              <a:t>Wants</a:t>
            </a:r>
            <a:r>
              <a:rPr lang="en-US" sz="1600" dirty="0" smtClean="0"/>
              <a:t> </a:t>
            </a:r>
            <a:r>
              <a:rPr lang="en-US" sz="1600" dirty="0"/>
              <a:t>are goods and services that are not necessary for survival. An </a:t>
            </a:r>
            <a:r>
              <a:rPr lang="en-US" sz="1600" dirty="0" smtClean="0"/>
              <a:t>individual's wants</a:t>
            </a:r>
            <a:r>
              <a:rPr lang="en-US" sz="1600" dirty="0"/>
              <a:t>, or desires, tend to be unlimited as most people are rarely satisfied with </a:t>
            </a:r>
            <a:r>
              <a:rPr lang="en-US" sz="1600" dirty="0" smtClean="0"/>
              <a:t>what they </a:t>
            </a:r>
            <a:r>
              <a:rPr lang="en-US" sz="1600" dirty="0"/>
              <a:t>have and are always striving for more. Wants are a matter </a:t>
            </a:r>
            <a:r>
              <a:rPr lang="en-US" sz="1600" dirty="0" smtClean="0"/>
              <a:t>of personal </a:t>
            </a:r>
            <a:r>
              <a:rPr lang="en-US" sz="1600" dirty="0"/>
              <a:t>choice </a:t>
            </a:r>
            <a:r>
              <a:rPr lang="en-US" sz="1600" dirty="0" smtClean="0"/>
              <a:t>and Human nature</a:t>
            </a:r>
            <a:r>
              <a:rPr lang="en-US" sz="1600" dirty="0"/>
              <a:t>.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P1.1 – Choice and Allocation of Resources – Needs and Wants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322735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56136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rgbClr val="FF0000"/>
                </a:solidFill>
              </a:rPr>
              <a:t>Activity</a:t>
            </a:r>
          </a:p>
          <a:p>
            <a:pPr marL="568325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Make a list of your wants and needs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  <a:p>
            <a:pPr marL="568325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Are there any needs that you could actually survive without</a:t>
            </a:r>
            <a:r>
              <a:rPr lang="en-US" sz="1600" dirty="0">
                <a:solidFill>
                  <a:srgbClr val="FF0000"/>
                </a:solidFill>
              </a:rPr>
              <a:t>?</a:t>
            </a:r>
          </a:p>
          <a:p>
            <a:pPr marL="568325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Are there any wants that might be considered as needs</a:t>
            </a:r>
            <a:r>
              <a:rPr lang="en-US" sz="1600" dirty="0">
                <a:solidFill>
                  <a:srgbClr val="FF0000"/>
                </a:solidFill>
              </a:rPr>
              <a:t>?</a:t>
            </a:r>
          </a:p>
          <a:p>
            <a:pPr marL="568325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Identify </a:t>
            </a:r>
            <a:r>
              <a:rPr lang="en-US" sz="1600" dirty="0">
                <a:solidFill>
                  <a:srgbClr val="FF0000"/>
                </a:solidFill>
              </a:rPr>
              <a:t>a shortage of any good or service in your economy. Explain why the shortage</a:t>
            </a:r>
          </a:p>
          <a:p>
            <a:pPr marL="568325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has occurred</a:t>
            </a:r>
            <a:r>
              <a:rPr lang="en-US" sz="1600" dirty="0" smtClean="0">
                <a:solidFill>
                  <a:srgbClr val="FF0000"/>
                </a:solidFill>
              </a:rPr>
              <a:t>.</a:t>
            </a:r>
            <a:endParaRPr lang="en-US" sz="1600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r>
              <a:rPr lang="en-US" sz="1600" b="1" dirty="0"/>
              <a:t>Factors of production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/>
              <a:t>Production of any good or service requires resources. These are divided </a:t>
            </a:r>
            <a:r>
              <a:rPr lang="en-US" sz="1600" dirty="0" smtClean="0"/>
              <a:t>into four categories</a:t>
            </a:r>
            <a:r>
              <a:rPr lang="en-US" sz="1600" dirty="0"/>
              <a:t>, known as the factors of production:</a:t>
            </a:r>
          </a:p>
          <a:p>
            <a:pPr marL="630238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b="1" dirty="0" smtClean="0"/>
              <a:t>Land</a:t>
            </a:r>
            <a:r>
              <a:rPr lang="en-US" sz="1600" dirty="0" smtClean="0"/>
              <a:t> </a:t>
            </a:r>
            <a:r>
              <a:rPr lang="en-US" sz="1600" dirty="0"/>
              <a:t>refers to the natural resources required in the production process (such </a:t>
            </a:r>
            <a:r>
              <a:rPr lang="en-US" sz="1600" dirty="0" smtClean="0"/>
              <a:t>as oil</a:t>
            </a:r>
            <a:r>
              <a:rPr lang="en-US" sz="1600" dirty="0"/>
              <a:t>, coal, water, wood, metal ores and agricultural products).</a:t>
            </a:r>
          </a:p>
          <a:p>
            <a:pPr marL="630238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b="1" dirty="0" smtClean="0"/>
              <a:t>Labour</a:t>
            </a:r>
            <a:r>
              <a:rPr lang="en-US" sz="1600" dirty="0" smtClean="0"/>
              <a:t> </a:t>
            </a:r>
            <a:r>
              <a:rPr lang="en-US" sz="1600" dirty="0"/>
              <a:t>refers to the human resources required in the production process (such </a:t>
            </a:r>
            <a:r>
              <a:rPr lang="en-US" sz="1600" dirty="0" smtClean="0"/>
              <a:t>as skilled </a:t>
            </a:r>
            <a:r>
              <a:rPr lang="en-US" sz="1600" dirty="0"/>
              <a:t>and unskilled labour).</a:t>
            </a:r>
          </a:p>
          <a:p>
            <a:pPr marL="630238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b="1" dirty="0" smtClean="0"/>
              <a:t>Capital</a:t>
            </a:r>
            <a:r>
              <a:rPr lang="en-US" sz="1600" dirty="0" smtClean="0"/>
              <a:t> </a:t>
            </a:r>
            <a:r>
              <a:rPr lang="en-US" sz="1600" dirty="0"/>
              <a:t>refers to the manufactured resources required in the production </a:t>
            </a:r>
            <a:r>
              <a:rPr lang="en-US" sz="1600" dirty="0" smtClean="0"/>
              <a:t>process (such </a:t>
            </a:r>
            <a:r>
              <a:rPr lang="en-US" sz="1600" dirty="0"/>
              <a:t>as machinery, tools, equipment and </a:t>
            </a:r>
            <a:r>
              <a:rPr lang="en-US" sz="1600" dirty="0" smtClean="0"/>
              <a:t>vehicles</a:t>
            </a:r>
            <a:r>
              <a:rPr lang="en-US" sz="1600" dirty="0"/>
              <a:t>).</a:t>
            </a:r>
          </a:p>
          <a:p>
            <a:pPr marL="630238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b="1" dirty="0" smtClean="0"/>
              <a:t>Enterprise</a:t>
            </a:r>
            <a:r>
              <a:rPr lang="en-US" sz="1600" dirty="0" smtClean="0"/>
              <a:t> </a:t>
            </a:r>
            <a:r>
              <a:rPr lang="en-US" sz="1600" dirty="0"/>
              <a:t>refers to the skills a business person requires to combine and </a:t>
            </a:r>
            <a:r>
              <a:rPr lang="en-US" sz="1600" dirty="0" smtClean="0"/>
              <a:t>manage successfully </a:t>
            </a:r>
            <a:r>
              <a:rPr lang="en-US" sz="1600" dirty="0"/>
              <a:t>the other three factors of production and the ability to undertake risk</a:t>
            </a:r>
            <a:r>
              <a:rPr lang="en-US" sz="1600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en-US" sz="1600" b="1" dirty="0" smtClean="0">
                <a:solidFill>
                  <a:srgbClr val="FF0000"/>
                </a:solidFill>
              </a:rPr>
              <a:t>Task</a:t>
            </a:r>
            <a:r>
              <a:rPr lang="en-US" sz="1600" dirty="0" smtClean="0">
                <a:solidFill>
                  <a:srgbClr val="FF0000"/>
                </a:solidFill>
              </a:rPr>
              <a:t> – List the factors of production for a Coca-Cola manufacturer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Factors of production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322735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1235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/>
              <a:t>The factors </a:t>
            </a:r>
            <a:r>
              <a:rPr lang="en-US" dirty="0" smtClean="0"/>
              <a:t>of production </a:t>
            </a:r>
            <a:r>
              <a:rPr lang="en-US" dirty="0"/>
              <a:t>required in the production </a:t>
            </a:r>
            <a:r>
              <a:rPr lang="en-US" dirty="0" smtClean="0"/>
              <a:t>of a </a:t>
            </a:r>
            <a:r>
              <a:rPr lang="en-US" dirty="0"/>
              <a:t>can of Coca-Cola are </a:t>
            </a:r>
            <a:r>
              <a:rPr lang="en-US" dirty="0" smtClean="0"/>
              <a:t>as follows</a:t>
            </a:r>
            <a:r>
              <a:rPr lang="en-US" dirty="0"/>
              <a:t>: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Capital</a:t>
            </a:r>
            <a:r>
              <a:rPr lang="en-US" dirty="0"/>
              <a:t>: machinery, tools, a factory building and trucks to transport </a:t>
            </a:r>
            <a:r>
              <a:rPr lang="en-US" dirty="0" smtClean="0"/>
              <a:t>the drinks</a:t>
            </a:r>
            <a:r>
              <a:rPr lang="en-US" dirty="0"/>
              <a:t>.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Enterprise</a:t>
            </a:r>
            <a:r>
              <a:rPr lang="en-US" dirty="0"/>
              <a:t>: the skills necessary to organise the production process successfully </a:t>
            </a:r>
            <a:r>
              <a:rPr lang="en-US" dirty="0" smtClean="0"/>
              <a:t>and to </a:t>
            </a:r>
            <a:r>
              <a:rPr lang="en-US" dirty="0"/>
              <a:t>motivate workers so that they work to the best of their ability.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Labour</a:t>
            </a:r>
            <a:r>
              <a:rPr lang="en-US" dirty="0"/>
              <a:t>: people to work on the production line, perform administrative tasks </a:t>
            </a:r>
            <a:r>
              <a:rPr lang="en-US" dirty="0" smtClean="0"/>
              <a:t>and manage </a:t>
            </a:r>
            <a:r>
              <a:rPr lang="en-US" dirty="0"/>
              <a:t>the company.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Land</a:t>
            </a:r>
            <a:r>
              <a:rPr lang="en-US" dirty="0"/>
              <a:t>: the natural resources required to make Coca-Cola (such as sugar, water </a:t>
            </a:r>
            <a:r>
              <a:rPr lang="en-US" dirty="0" smtClean="0"/>
              <a:t>and caffeine</a:t>
            </a:r>
            <a:r>
              <a:rPr lang="en-US" dirty="0"/>
              <a:t>) .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Factors of production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322735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34" y="4157436"/>
            <a:ext cx="2521647" cy="1359796"/>
          </a:xfrm>
          <a:prstGeom prst="rect">
            <a:avLst/>
          </a:prstGeom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 descr="Image result for coca cola manage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393" y="5207056"/>
            <a:ext cx="2690086" cy="1462304"/>
          </a:xfrm>
          <a:prstGeom prst="rect">
            <a:avLst/>
          </a:prstGeom>
          <a:noFill/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coca cola work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417538"/>
            <a:ext cx="2225462" cy="1251822"/>
          </a:xfrm>
          <a:prstGeom prst="rect">
            <a:avLst/>
          </a:prstGeom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53" y="4157436"/>
            <a:ext cx="2480918" cy="1390313"/>
          </a:xfrm>
          <a:prstGeom prst="rect">
            <a:avLst/>
          </a:prstGeom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94292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Production of all goods and services requires the four factors </a:t>
            </a:r>
            <a:r>
              <a:rPr lang="en-US" sz="2000" dirty="0" smtClean="0"/>
              <a:t>of production </a:t>
            </a:r>
            <a:r>
              <a:rPr lang="en-US" sz="2000" dirty="0"/>
              <a:t>in </a:t>
            </a:r>
            <a:r>
              <a:rPr lang="en-US" sz="2000" dirty="0" smtClean="0"/>
              <a:t>varying proportions</a:t>
            </a:r>
            <a:r>
              <a:rPr lang="en-US" sz="2000" dirty="0"/>
              <a:t>. For example, in a school, capital resources and </a:t>
            </a:r>
            <a:r>
              <a:rPr lang="en-US" sz="2000" dirty="0" smtClean="0"/>
              <a:t>Labour </a:t>
            </a:r>
            <a:r>
              <a:rPr lang="en-US" sz="2000" dirty="0"/>
              <a:t>arc required </a:t>
            </a:r>
            <a:r>
              <a:rPr lang="en-US" sz="2000" dirty="0" smtClean="0"/>
              <a:t>in greater </a:t>
            </a:r>
            <a:r>
              <a:rPr lang="en-US" sz="2000" dirty="0"/>
              <a:t>quantities than land (natural resources). </a:t>
            </a:r>
            <a:endParaRPr lang="en-US" sz="200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By </a:t>
            </a:r>
            <a:r>
              <a:rPr lang="en-US" sz="2000" dirty="0"/>
              <a:t>contrast, production of soft </a:t>
            </a:r>
            <a:r>
              <a:rPr lang="en-US" sz="2000" dirty="0" smtClean="0"/>
              <a:t>drinks, such </a:t>
            </a:r>
            <a:r>
              <a:rPr lang="en-US" sz="2000" dirty="0"/>
              <a:t>as Coca-Cola, requires a large amount of machinery and therefore this </a:t>
            </a:r>
            <a:r>
              <a:rPr lang="en-US" sz="2000" dirty="0" smtClean="0"/>
              <a:t>process is </a:t>
            </a:r>
            <a:r>
              <a:rPr lang="en-US" sz="2000" dirty="0"/>
              <a:t>capital </a:t>
            </a:r>
            <a:r>
              <a:rPr lang="en-US" sz="2000" dirty="0" smtClean="0"/>
              <a:t>intensive as </a:t>
            </a:r>
            <a:r>
              <a:rPr lang="en-US" sz="2000" dirty="0"/>
              <a:t>it requires more machinery (a capital </a:t>
            </a:r>
            <a:r>
              <a:rPr lang="en-US" sz="2000" dirty="0" smtClean="0"/>
              <a:t>resource) than </a:t>
            </a:r>
            <a:r>
              <a:rPr lang="en-US" sz="2000" dirty="0"/>
              <a:t>labour.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An architectural practice designs buildings. It requires qualified </a:t>
            </a:r>
            <a:r>
              <a:rPr lang="en-US" sz="2000" dirty="0" smtClean="0"/>
              <a:t>architects to </a:t>
            </a:r>
            <a:r>
              <a:rPr lang="en-US" sz="2000" dirty="0"/>
              <a:t>design the buildings and technicians, skilled in using computer-aided </a:t>
            </a:r>
            <a:r>
              <a:rPr lang="en-US" sz="2000" dirty="0" smtClean="0"/>
              <a:t>design software </a:t>
            </a:r>
            <a:r>
              <a:rPr lang="en-US" sz="2000" dirty="0"/>
              <a:t>, to produce drawings. </a:t>
            </a:r>
            <a:endParaRPr lang="en-US" sz="200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Computers</a:t>
            </a:r>
            <a:r>
              <a:rPr lang="en-US" sz="2000" dirty="0"/>
              <a:t>, software, office space and </a:t>
            </a:r>
            <a:r>
              <a:rPr lang="en-US" sz="2000" dirty="0" smtClean="0"/>
              <a:t>enterprise are </a:t>
            </a:r>
            <a:r>
              <a:rPr lang="en-US" sz="2000" dirty="0"/>
              <a:t>required to design high-quality </a:t>
            </a:r>
            <a:r>
              <a:rPr lang="en-US" sz="2000" dirty="0" smtClean="0"/>
              <a:t>creative </a:t>
            </a:r>
            <a:r>
              <a:rPr lang="en-US" sz="2000" dirty="0"/>
              <a:t>buildings and to attract customers. </a:t>
            </a:r>
            <a:r>
              <a:rPr lang="en-US" sz="2000" dirty="0" smtClean="0"/>
              <a:t>It is </a:t>
            </a:r>
            <a:r>
              <a:rPr lang="en-US" sz="2000" dirty="0"/>
              <a:t>labour </a:t>
            </a:r>
            <a:r>
              <a:rPr lang="en-US" sz="2000" dirty="0" smtClean="0"/>
              <a:t>intensive because </a:t>
            </a:r>
            <a:r>
              <a:rPr lang="en-US" sz="2000" dirty="0"/>
              <a:t>it requires a larger amount </a:t>
            </a:r>
            <a:r>
              <a:rPr lang="en-US" sz="2000" dirty="0" smtClean="0"/>
              <a:t>of human resources </a:t>
            </a:r>
            <a:r>
              <a:rPr lang="en-US" sz="2000" dirty="0"/>
              <a:t>compared with technological resources and equipment.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Factors of production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015882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does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Image result for coca cola worker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19337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 smtClean="0"/>
              <a:t>An </a:t>
            </a:r>
            <a:r>
              <a:rPr lang="en-US" sz="1900" dirty="0"/>
              <a:t>economy is divided </a:t>
            </a:r>
            <a:r>
              <a:rPr lang="en-US" sz="1900" dirty="0" smtClean="0"/>
              <a:t>into </a:t>
            </a:r>
            <a:r>
              <a:rPr lang="en-US" sz="1900" dirty="0"/>
              <a:t>three sectors of </a:t>
            </a:r>
            <a:r>
              <a:rPr lang="en-US" sz="1900" dirty="0" smtClean="0"/>
              <a:t>industry:</a:t>
            </a:r>
            <a:endParaRPr lang="en-US" sz="1900" dirty="0"/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Primary </a:t>
            </a:r>
            <a:r>
              <a:rPr lang="en-US" sz="1900" b="1" dirty="0"/>
              <a:t>sector </a:t>
            </a:r>
            <a:r>
              <a:rPr lang="en-US" sz="1900" dirty="0"/>
              <a:t>- this contains firms that extract raw materials from the </a:t>
            </a:r>
            <a:r>
              <a:rPr lang="en-US" sz="1900" dirty="0" smtClean="0"/>
              <a:t>Earth (e.g</a:t>
            </a:r>
            <a:r>
              <a:rPr lang="en-US" sz="1900" dirty="0"/>
              <a:t>. farming, fishing and mining).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Secondary </a:t>
            </a:r>
            <a:r>
              <a:rPr lang="en-US" sz="1900" b="1" dirty="0"/>
              <a:t>sector </a:t>
            </a:r>
            <a:r>
              <a:rPr lang="en-US" sz="1900" dirty="0"/>
              <a:t>- this contains firms that:</a:t>
            </a:r>
          </a:p>
          <a:p>
            <a:pPr marL="852488" indent="-280988">
              <a:buClr>
                <a:srgbClr val="00B050"/>
              </a:buClr>
              <a:buFont typeface="Courier New" panose="02070309020205020404" pitchFamily="49" charset="0"/>
              <a:buChar char="o"/>
            </a:pPr>
            <a:r>
              <a:rPr lang="en-US" sz="1900" dirty="0" smtClean="0"/>
              <a:t>Manufacture </a:t>
            </a:r>
            <a:r>
              <a:rPr lang="en-US" sz="1900" dirty="0"/>
              <a:t>goods and change raw materials </a:t>
            </a:r>
            <a:r>
              <a:rPr lang="en-US" sz="1900" dirty="0" smtClean="0"/>
              <a:t>into </a:t>
            </a:r>
            <a:r>
              <a:rPr lang="en-US" sz="1900" dirty="0"/>
              <a:t>finished products</a:t>
            </a:r>
          </a:p>
          <a:p>
            <a:pPr marL="852488" indent="-280988">
              <a:buClr>
                <a:srgbClr val="00B050"/>
              </a:buClr>
              <a:buFont typeface="Courier New" panose="02070309020205020404" pitchFamily="49" charset="0"/>
              <a:buChar char="o"/>
            </a:pPr>
            <a:r>
              <a:rPr lang="en-US" sz="1900" dirty="0" smtClean="0"/>
              <a:t>Construct </a:t>
            </a:r>
            <a:r>
              <a:rPr lang="en-US" sz="1900" dirty="0"/>
              <a:t>buildings, roads and bridges.</a:t>
            </a:r>
          </a:p>
          <a:p>
            <a:pPr marL="568325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Tertiary </a:t>
            </a:r>
            <a:r>
              <a:rPr lang="en-US" sz="1900" b="1" dirty="0"/>
              <a:t>sector </a:t>
            </a:r>
            <a:r>
              <a:rPr lang="en-US" sz="1900" dirty="0"/>
              <a:t>- this contains firms that </a:t>
            </a:r>
            <a:r>
              <a:rPr lang="en-US" sz="1900" dirty="0" smtClean="0"/>
              <a:t>provide services </a:t>
            </a:r>
            <a:r>
              <a:rPr lang="en-US" sz="1900" dirty="0"/>
              <a:t>to the general public </a:t>
            </a:r>
            <a:r>
              <a:rPr lang="en-US" sz="1900" dirty="0" smtClean="0"/>
              <a:t>and other </a:t>
            </a:r>
            <a:r>
              <a:rPr lang="en-US" sz="1900" dirty="0"/>
              <a:t>firms (such as retail shops, doctors, demists, schools, hairdressers, </a:t>
            </a:r>
            <a:r>
              <a:rPr lang="en-US" sz="1900" dirty="0" smtClean="0"/>
              <a:t>advertising agencies</a:t>
            </a:r>
            <a:r>
              <a:rPr lang="en-US" sz="1900" dirty="0"/>
              <a:t>, lawyers, financial advisers, insurance companies and banks).</a:t>
            </a:r>
            <a:endParaRPr lang="en-US" sz="1900" dirty="0" smtClean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PST Industry Sectors</a:t>
            </a:r>
            <a:endParaRPr lang="en-GB" sz="2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015882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wrong with Venezuela right now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economics has been around since the wheel.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The price of a new console on release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Crisps in the store vary greatly in price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certain international businesses fail to pay tax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Apple will have to pay 13bn euros to Ireland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the Irish Government does not want them to.</a:t>
                      </a:r>
                      <a:endParaRPr lang="en-GB" sz="13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43" y="4869160"/>
            <a:ext cx="3138037" cy="1736601"/>
          </a:xfrm>
          <a:prstGeom prst="rect">
            <a:avLst/>
          </a:prstGeom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69160"/>
            <a:ext cx="3198017" cy="1728192"/>
          </a:xfrm>
          <a:prstGeom prst="rect">
            <a:avLst/>
          </a:prstGeom>
          <a:effectLst>
            <a:outerShdw blurRad="88900" dist="38100" dir="2700000" sx="102000" sy="102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31536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Course Specification</a:t>
            </a:r>
            <a:endParaRPr lang="en-GB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589106"/>
              </p:ext>
            </p:extLst>
          </p:nvPr>
        </p:nvGraphicFramePr>
        <p:xfrm>
          <a:off x="251520" y="1086239"/>
          <a:ext cx="8568952" cy="554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5760640"/>
              </a:tblGrid>
              <a:tr h="244305">
                <a:tc>
                  <a:txBody>
                    <a:bodyPr/>
                    <a:lstStyle/>
                    <a:p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Section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Basic economic problem: choice and the allocation of resources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economic problem • factors of production • opportunity cost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resource allocation • choice • production possibility curves.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2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allocation of resources: how the market works; market failure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market and mixed economic systems • demand and supply analysis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price elasticity • market failure • social and private costs and benefits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3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individual as producer, consumer and borrower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functions of money • exchange • central banks, stock exchanges and commercial banks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labour market • motives for spending, saving and borrowing.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private firm as producer and employer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types and sizes of business organisation • demand for factors of production • costs and revenue • profit </a:t>
                      </a:r>
                      <a:r>
                        <a:rPr lang="en-US" sz="129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maximisation</a:t>
                      </a: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other business goals • perfect competition • monopoly • advantages and disadvantages of increased scale.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5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 of government in economy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government as a producer and an employer • aims of government economic policy • fiscal, monetary and supply-side policies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types of taxation • possible policy conflicts • government’s influence on private producers.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6"/>
                      </a:pPr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 indicators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price indices • inflation and deflation • employment and unemployment • GDP, economic growth and recession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GDP and other measures of living standards.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7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Developed and developing economies: trends in production, population and living standards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developed and developing countries • absolute and relative poverty • alleviating poverty • population growth • differences in living standards.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8"/>
                      </a:pPr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International aspects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</a:t>
                      </a:r>
                      <a:r>
                        <a:rPr lang="en-US" sz="129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specialisation</a:t>
                      </a: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• current account of the balance of payments • current account deficits and surpluses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exchange rate fluctuations • protectionism and free trade.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5947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341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The primary, secondary and tertiary sectors of an economy are interdependent (</a:t>
            </a:r>
            <a:r>
              <a:rPr lang="en-US" sz="2000" dirty="0" smtClean="0"/>
              <a:t>they are </a:t>
            </a:r>
            <a:r>
              <a:rPr lang="en-US" sz="2000" dirty="0"/>
              <a:t>dependent upon each other), as a firm cannot operate without using goods </a:t>
            </a:r>
            <a:r>
              <a:rPr lang="en-US" sz="2000" dirty="0" smtClean="0"/>
              <a:t>and services </a:t>
            </a:r>
            <a:r>
              <a:rPr lang="en-US" sz="2000" dirty="0"/>
              <a:t>from all three sectors </a:t>
            </a:r>
            <a:r>
              <a:rPr lang="en-US" sz="2000" dirty="0" smtClean="0"/>
              <a:t>of industry </a:t>
            </a:r>
            <a:r>
              <a:rPr lang="en-US" sz="2000" dirty="0"/>
              <a:t>to make its goods or services and to </a:t>
            </a:r>
            <a:r>
              <a:rPr lang="en-US" sz="2000" dirty="0" smtClean="0"/>
              <a:t>sell them </a:t>
            </a:r>
            <a:r>
              <a:rPr lang="en-US" sz="2000" dirty="0"/>
              <a:t>to the final customer. The three sectors of industry arc linked together in </a:t>
            </a:r>
            <a:r>
              <a:rPr lang="en-US" sz="2000" dirty="0" smtClean="0"/>
              <a:t>what is </a:t>
            </a:r>
            <a:r>
              <a:rPr lang="en-US" sz="2000" dirty="0"/>
              <a:t>known as a chain of production </a:t>
            </a:r>
            <a:r>
              <a:rPr lang="en-US" sz="2000" dirty="0" smtClean="0"/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Consider the textbook that you </a:t>
            </a:r>
            <a:r>
              <a:rPr lang="en-US" sz="2000" dirty="0" smtClean="0"/>
              <a:t>are currently </a:t>
            </a:r>
            <a:r>
              <a:rPr lang="en-US" sz="2000" dirty="0"/>
              <a:t>using. What is the chain </a:t>
            </a:r>
            <a:r>
              <a:rPr lang="en-US" sz="2000" dirty="0" smtClean="0"/>
              <a:t>of production of a </a:t>
            </a:r>
            <a:r>
              <a:rPr lang="en-US" sz="2000" dirty="0"/>
              <a:t>book and which of </a:t>
            </a:r>
            <a:r>
              <a:rPr lang="en-US" sz="2000" dirty="0" smtClean="0"/>
              <a:t>the sectors </a:t>
            </a:r>
            <a:r>
              <a:rPr lang="en-US" sz="2000" dirty="0"/>
              <a:t>does each stage of the </a:t>
            </a:r>
            <a:r>
              <a:rPr lang="en-US" sz="2000" dirty="0" smtClean="0"/>
              <a:t>process use</a:t>
            </a:r>
            <a:r>
              <a:rPr lang="en-US" sz="2000" dirty="0"/>
              <a:t>? The raw material for the book </a:t>
            </a:r>
            <a:r>
              <a:rPr lang="en-US" sz="2000" dirty="0" smtClean="0"/>
              <a:t>comes from </a:t>
            </a:r>
            <a:r>
              <a:rPr lang="en-US" sz="2000" dirty="0"/>
              <a:t>forests and trees. The growing </a:t>
            </a:r>
            <a:r>
              <a:rPr lang="en-US" sz="2000" dirty="0" smtClean="0"/>
              <a:t>and cutting </a:t>
            </a:r>
            <a:r>
              <a:rPr lang="en-US" sz="2000" dirty="0"/>
              <a:t>down of the trees is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a primary industry</a:t>
            </a:r>
            <a:r>
              <a:rPr lang="en-US" sz="2000" dirty="0"/>
              <a:t>. The wood is formed into </a:t>
            </a:r>
            <a:r>
              <a:rPr lang="en-US" sz="2000" dirty="0" smtClean="0"/>
              <a:t>pulp </a:t>
            </a:r>
            <a:br>
              <a:rPr lang="en-US" sz="2000" dirty="0" smtClean="0"/>
            </a:br>
            <a:r>
              <a:rPr lang="en-US" sz="2000" dirty="0" smtClean="0"/>
              <a:t>and </a:t>
            </a:r>
            <a:r>
              <a:rPr lang="en-US" sz="2000" dirty="0"/>
              <a:t>turned into paper in a paper </a:t>
            </a:r>
            <a:r>
              <a:rPr lang="en-US" sz="2000" dirty="0" smtClean="0"/>
              <a:t>mill, which </a:t>
            </a:r>
            <a:r>
              <a:rPr lang="en-US" sz="2000" dirty="0"/>
              <a:t>is a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secondary </a:t>
            </a:r>
            <a:r>
              <a:rPr lang="en-US" sz="2000" dirty="0"/>
              <a:t>sector industry.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The paper is then used when the book </a:t>
            </a:r>
            <a:r>
              <a:rPr lang="en-US" sz="2000" dirty="0" smtClean="0"/>
              <a:t>is primed</a:t>
            </a:r>
            <a:r>
              <a:rPr lang="en-US" sz="2000" dirty="0"/>
              <a:t>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which </a:t>
            </a:r>
            <a:r>
              <a:rPr lang="en-US" sz="2000" dirty="0"/>
              <a:t>is another secondary </a:t>
            </a:r>
            <a:r>
              <a:rPr lang="en-US" sz="2000" dirty="0" smtClean="0"/>
              <a:t>sector industry</a:t>
            </a:r>
            <a:r>
              <a:rPr lang="en-US" sz="2000" dirty="0"/>
              <a:t>. The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book</a:t>
            </a:r>
            <a:r>
              <a:rPr lang="en-US" sz="2000" dirty="0"/>
              <a:t> </a:t>
            </a:r>
            <a:r>
              <a:rPr lang="en-US" sz="2000" dirty="0" smtClean="0"/>
              <a:t>is </a:t>
            </a:r>
            <a:r>
              <a:rPr lang="en-US" sz="2000" dirty="0"/>
              <a:t>transported to </a:t>
            </a:r>
            <a:r>
              <a:rPr lang="en-US" sz="2000" dirty="0" smtClean="0"/>
              <a:t>shops where </a:t>
            </a:r>
            <a:r>
              <a:rPr lang="en-US" sz="2000" dirty="0"/>
              <a:t>it is sold, both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processes being tertiary </a:t>
            </a:r>
            <a:r>
              <a:rPr lang="en-US" sz="2000" dirty="0"/>
              <a:t>sector industries (see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Figure </a:t>
            </a:r>
            <a:r>
              <a:rPr lang="en-US" sz="2000" dirty="0"/>
              <a:t>1.3).</a:t>
            </a:r>
            <a:endParaRPr lang="en-US" sz="2000" dirty="0" smtClean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PST Industry Sectors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9408" t="21454" r="9599" b="17516"/>
          <a:stretch/>
        </p:blipFill>
        <p:spPr>
          <a:xfrm>
            <a:off x="6444208" y="4005064"/>
            <a:ext cx="234142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401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rgbClr val="0070C0"/>
                </a:solidFill>
              </a:rPr>
              <a:t>Case Study</a:t>
            </a:r>
            <a:r>
              <a:rPr lang="en-US" sz="1600" dirty="0">
                <a:solidFill>
                  <a:srgbClr val="0070C0"/>
                </a:solidFill>
              </a:rPr>
              <a:t>: Yellow Moon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>
                <a:solidFill>
                  <a:srgbClr val="0070C0"/>
                </a:solidFill>
              </a:rPr>
              <a:t>Yellow Moon is an independent jewellery shop that is located in Pondicherry, India.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>
                <a:solidFill>
                  <a:srgbClr val="0070C0"/>
                </a:solidFill>
              </a:rPr>
              <a:t>The business owners design and make the jewellery in their workshop and it is sold </a:t>
            </a:r>
            <a:r>
              <a:rPr lang="en-US" sz="1600" dirty="0" smtClean="0">
                <a:solidFill>
                  <a:srgbClr val="0070C0"/>
                </a:solidFill>
              </a:rPr>
              <a:t>to customers </a:t>
            </a:r>
            <a:r>
              <a:rPr lang="en-US" sz="1600" dirty="0">
                <a:solidFill>
                  <a:srgbClr val="0070C0"/>
                </a:solidFill>
              </a:rPr>
              <a:t>from its store and via the internet through the firm's website.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>
                <a:solidFill>
                  <a:srgbClr val="0070C0"/>
                </a:solidFill>
              </a:rPr>
              <a:t>The following table shows examples of goods and services from the primary, </a:t>
            </a:r>
            <a:r>
              <a:rPr lang="en-US" sz="1600" dirty="0" smtClean="0">
                <a:solidFill>
                  <a:srgbClr val="0070C0"/>
                </a:solidFill>
              </a:rPr>
              <a:t>secondary and </a:t>
            </a:r>
            <a:r>
              <a:rPr lang="en-US" sz="1600" dirty="0">
                <a:solidFill>
                  <a:srgbClr val="0070C0"/>
                </a:solidFill>
              </a:rPr>
              <a:t>tertiary sectors that are necessary for Yellow Moon to operate successfully. The firms </a:t>
            </a:r>
            <a:r>
              <a:rPr lang="en-US" sz="1600" dirty="0" smtClean="0">
                <a:solidFill>
                  <a:srgbClr val="0070C0"/>
                </a:solidFill>
              </a:rPr>
              <a:t>in each sector represent links in the chain of production.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60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600" dirty="0" smtClean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60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600" dirty="0" smtClean="0"/>
          </a:p>
          <a:p>
            <a:pPr>
              <a:buClr>
                <a:srgbClr val="00B050"/>
              </a:buClr>
            </a:pPr>
            <a:endParaRPr lang="en-US" sz="1600" dirty="0" smtClean="0"/>
          </a:p>
          <a:p>
            <a:pPr>
              <a:buClr>
                <a:srgbClr val="00B050"/>
              </a:buClr>
            </a:pPr>
            <a:endParaRPr lang="en-US" sz="1600" dirty="0"/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1600" dirty="0" smtClean="0"/>
          </a:p>
          <a:p>
            <a:pPr>
              <a:buClr>
                <a:srgbClr val="00B050"/>
              </a:buClr>
            </a:pPr>
            <a:endParaRPr lang="en-US" sz="1600" dirty="0" smtClean="0"/>
          </a:p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rgbClr val="FF0000"/>
                </a:solidFill>
              </a:rPr>
              <a:t>Activity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 smtClean="0">
                <a:solidFill>
                  <a:srgbClr val="FF0000"/>
                </a:solidFill>
              </a:rPr>
              <a:t>Refer to the case study above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  <a:p>
            <a:pPr marL="741363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Identify </a:t>
            </a:r>
            <a:r>
              <a:rPr lang="en-US" sz="1600" dirty="0">
                <a:solidFill>
                  <a:srgbClr val="FF0000"/>
                </a:solidFill>
              </a:rPr>
              <a:t>the factors of production required by Yellow Moon to operate its business.</a:t>
            </a:r>
          </a:p>
          <a:p>
            <a:pPr marL="741363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Produce </a:t>
            </a:r>
            <a:r>
              <a:rPr lang="en-US" sz="1600" dirty="0">
                <a:solidFill>
                  <a:srgbClr val="FF0000"/>
                </a:solidFill>
              </a:rPr>
              <a:t>a table like the one above for:</a:t>
            </a:r>
          </a:p>
          <a:p>
            <a:pPr marL="1138238" indent="-342900">
              <a:buClr>
                <a:srgbClr val="00B050"/>
              </a:buClr>
              <a:buFont typeface="+mj-lt"/>
              <a:buAutoNum type="alphaLcParenR"/>
            </a:pPr>
            <a:r>
              <a:rPr lang="en-US" sz="1600" dirty="0" smtClean="0">
                <a:solidFill>
                  <a:srgbClr val="FF0000"/>
                </a:solidFill>
              </a:rPr>
              <a:t>A mobile phone manufacturer</a:t>
            </a:r>
            <a:endParaRPr lang="en-US" sz="1600" dirty="0">
              <a:solidFill>
                <a:srgbClr val="FF0000"/>
              </a:solidFill>
            </a:endParaRPr>
          </a:p>
          <a:p>
            <a:pPr marL="1138238" indent="-342900">
              <a:buClr>
                <a:srgbClr val="00B050"/>
              </a:buClr>
              <a:buFont typeface="+mj-lt"/>
              <a:buAutoNum type="alphaLcParenR"/>
            </a:pPr>
            <a:r>
              <a:rPr lang="en-US" sz="1600" dirty="0" smtClean="0">
                <a:solidFill>
                  <a:srgbClr val="FF0000"/>
                </a:solidFill>
              </a:rPr>
              <a:t>A fast food Restaurant chain</a:t>
            </a:r>
            <a:endParaRPr lang="en-US" sz="1600" dirty="0">
              <a:solidFill>
                <a:srgbClr val="FF0000"/>
              </a:solidFill>
            </a:endParaRPr>
          </a:p>
          <a:p>
            <a:pPr marL="1138238" indent="-342900">
              <a:buClr>
                <a:srgbClr val="00B050"/>
              </a:buClr>
              <a:buFont typeface="+mj-lt"/>
              <a:buAutoNum type="alphaLcParenR"/>
            </a:pPr>
            <a:r>
              <a:rPr lang="en-US" sz="1600" dirty="0" smtClean="0">
                <a:solidFill>
                  <a:srgbClr val="FF0000"/>
                </a:solidFill>
              </a:rPr>
              <a:t>A shop selling kitchen equipment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400" dirty="0" smtClean="0"/>
              <a:t>P1.2 – Choice and Allocation of Resources – Factors of production</a:t>
            </a:r>
            <a:endParaRPr lang="en-GB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17077"/>
              </p:ext>
            </p:extLst>
          </p:nvPr>
        </p:nvGraphicFramePr>
        <p:xfrm>
          <a:off x="287524" y="2941424"/>
          <a:ext cx="846094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188"/>
                <a:gridCol w="67687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Activity/Sector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Examples of goods/services required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Silver,goldand5emi-preciousstones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Designers and jewellery makers to create the jewellery products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Tertiary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Advertising, insurance, banking and finance, transport of finished goods,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website designers and a shop to sell the jewellery.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514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88152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b="1" dirty="0"/>
              <a:t>Opportunity cost </a:t>
            </a:r>
            <a:r>
              <a:rPr lang="en-US" sz="1600" dirty="0"/>
              <a:t>is a very important concept in economics. Opportunity cost </a:t>
            </a:r>
            <a:r>
              <a:rPr lang="en-US" sz="1600" dirty="0" smtClean="0"/>
              <a:t>is the </a:t>
            </a:r>
            <a:r>
              <a:rPr lang="en-US" sz="1600" dirty="0"/>
              <a:t>cost measured in terms of the next best choice given up when making a decision.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/>
              <a:t>Every choice made has an opportunity cost because in most cases there is </a:t>
            </a:r>
            <a:r>
              <a:rPr lang="en-US" sz="1600" dirty="0" smtClean="0"/>
              <a:t>an alternative</a:t>
            </a:r>
            <a:r>
              <a:rPr lang="en-US" sz="1600" dirty="0"/>
              <a:t>. Some examples of opportunity cost arc as follows: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opportunity cost of taking !GCSE Economics is the other subject you </a:t>
            </a:r>
            <a:r>
              <a:rPr lang="en-US" sz="1600" dirty="0" smtClean="0"/>
              <a:t>could be </a:t>
            </a:r>
            <a:r>
              <a:rPr lang="en-US" sz="1600" dirty="0"/>
              <a:t>studying instead.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opportunity cost of visiting the cinema on Saturday night is the sum of </a:t>
            </a:r>
            <a:r>
              <a:rPr lang="en-US" sz="1600" dirty="0" smtClean="0"/>
              <a:t>money you </a:t>
            </a:r>
            <a:r>
              <a:rPr lang="en-US" sz="1600" dirty="0"/>
              <a:t>could </a:t>
            </a:r>
            <a:r>
              <a:rPr lang="en-US" sz="1600" dirty="0" smtClean="0"/>
              <a:t>have </a:t>
            </a:r>
            <a:r>
              <a:rPr lang="en-US" sz="1600" dirty="0"/>
              <a:t>earned from babysitting for your neighbour instead of going to </a:t>
            </a:r>
            <a:r>
              <a:rPr lang="en-US" sz="1600" dirty="0" smtClean="0"/>
              <a:t>the cinema</a:t>
            </a:r>
            <a:r>
              <a:rPr lang="en-US" sz="1600" dirty="0"/>
              <a:t>.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opportunity cost of building an additional airport terminal is the </a:t>
            </a:r>
            <a:r>
              <a:rPr lang="en-US" sz="1600" dirty="0" smtClean="0"/>
              <a:t>public housing </a:t>
            </a:r>
            <a:r>
              <a:rPr lang="en-US" sz="1600" dirty="0"/>
              <a:t>for low-income families that the same </a:t>
            </a:r>
            <a:r>
              <a:rPr lang="en-US" sz="1600" dirty="0" smtClean="0"/>
              <a:t>government </a:t>
            </a:r>
            <a:r>
              <a:rPr lang="en-US" sz="1600" dirty="0"/>
              <a:t>funds could have </a:t>
            </a:r>
            <a:r>
              <a:rPr lang="en-US" sz="1600" dirty="0" smtClean="0"/>
              <a:t>been used </a:t>
            </a:r>
            <a:r>
              <a:rPr lang="en-US" sz="1600" dirty="0"/>
              <a:t>for.</a:t>
            </a:r>
          </a:p>
          <a:p>
            <a:pPr marL="630238" indent="-2841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opportunity cost </a:t>
            </a:r>
            <a:r>
              <a:rPr lang="en-US" sz="1600" dirty="0" smtClean="0"/>
              <a:t>of a </a:t>
            </a:r>
            <a:r>
              <a:rPr lang="en-US" sz="1600" dirty="0"/>
              <a:t>school purchasing 100 laptops for use in the </a:t>
            </a:r>
            <a:r>
              <a:rPr lang="en-US" sz="1600" dirty="0" smtClean="0"/>
              <a:t>classroom might </a:t>
            </a:r>
            <a:r>
              <a:rPr lang="en-US" sz="1600" dirty="0"/>
              <a:t>be the science equipment that cannot be bought as a result</a:t>
            </a:r>
            <a:r>
              <a:rPr lang="en-US" sz="1600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en-US" sz="1600" b="1" dirty="0">
                <a:solidFill>
                  <a:srgbClr val="FF0000"/>
                </a:solidFill>
              </a:rPr>
              <a:t>Case Study: Government spending in Hong Kong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 smtClean="0">
                <a:solidFill>
                  <a:srgbClr val="FF0000"/>
                </a:solidFill>
              </a:rPr>
              <a:t>In the 2013 Hong Kong Budget, the government announced the following</a:t>
            </a:r>
            <a:r>
              <a:rPr lang="en-US" sz="1600" dirty="0">
                <a:solidFill>
                  <a:srgbClr val="FF0000"/>
                </a:solidFill>
              </a:rPr>
              <a:t>:</a:t>
            </a:r>
          </a:p>
          <a:p>
            <a:pPr marL="630238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17% of the budget would be spent on infrastructure</a:t>
            </a:r>
          </a:p>
          <a:p>
            <a:pPr marL="630238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17% on education</a:t>
            </a:r>
            <a:endParaRPr lang="en-US" sz="1600" dirty="0">
              <a:solidFill>
                <a:srgbClr val="FF0000"/>
              </a:solidFill>
            </a:endParaRPr>
          </a:p>
          <a:p>
            <a:pPr marL="630238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14% on social welfare</a:t>
            </a:r>
            <a:endParaRPr lang="en-US" sz="1600" dirty="0">
              <a:solidFill>
                <a:srgbClr val="FF0000"/>
              </a:solidFill>
            </a:endParaRPr>
          </a:p>
          <a:p>
            <a:pPr marL="630238" indent="-2809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12% on healthcare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00" dirty="0">
                <a:solidFill>
                  <a:srgbClr val="FF0000"/>
                </a:solidFill>
              </a:rPr>
              <a:t>The government raises a finite amount of taxation revenue and must decide how </a:t>
            </a:r>
            <a:r>
              <a:rPr lang="en-US" sz="1600" dirty="0" smtClean="0">
                <a:solidFill>
                  <a:srgbClr val="FF0000"/>
                </a:solidFill>
              </a:rPr>
              <a:t>much of </a:t>
            </a:r>
            <a:r>
              <a:rPr lang="en-US" sz="1600" dirty="0">
                <a:solidFill>
                  <a:srgbClr val="FF0000"/>
                </a:solidFill>
              </a:rPr>
              <a:t>the budget to allocate to each area of public spending. There is an opportunity </a:t>
            </a:r>
            <a:r>
              <a:rPr lang="en-US" sz="1600" dirty="0" smtClean="0">
                <a:solidFill>
                  <a:srgbClr val="FF0000"/>
                </a:solidFill>
              </a:rPr>
              <a:t>cost attached </a:t>
            </a:r>
            <a:r>
              <a:rPr lang="en-US" sz="1600" dirty="0">
                <a:solidFill>
                  <a:srgbClr val="FF0000"/>
                </a:solidFill>
              </a:rPr>
              <a:t>to the decisions made, as increased spending in one area may lead to </a:t>
            </a:r>
            <a:r>
              <a:rPr lang="en-US" sz="1600" dirty="0" smtClean="0">
                <a:solidFill>
                  <a:srgbClr val="FF0000"/>
                </a:solidFill>
              </a:rPr>
              <a:t>decreased spending </a:t>
            </a:r>
            <a:r>
              <a:rPr lang="en-US" sz="1600" dirty="0">
                <a:solidFill>
                  <a:srgbClr val="FF0000"/>
                </a:solidFill>
              </a:rPr>
              <a:t>in another.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P1.3 – Choice and Allocation of Resources – Opportunity Cost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4600733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88152"/>
            <a:ext cx="8496944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/>
              <a:t>Opportunity cost can be represented on a diagram known as a </a:t>
            </a:r>
            <a:r>
              <a:rPr lang="en-US" sz="2100" dirty="0" smtClean="0"/>
              <a:t>production possibility </a:t>
            </a:r>
            <a:r>
              <a:rPr lang="en-US" sz="2100" dirty="0"/>
              <a:t>curve (PPC). The PPC represents the maximum amount of </a:t>
            </a:r>
            <a:r>
              <a:rPr lang="en-US" sz="2100" dirty="0" smtClean="0"/>
              <a:t>goods and </a:t>
            </a:r>
            <a:r>
              <a:rPr lang="en-US" sz="2100" dirty="0"/>
              <a:t>services which can be produced in an economy, if all resources arc </a:t>
            </a:r>
            <a:r>
              <a:rPr lang="en-US" sz="2100" dirty="0" smtClean="0"/>
              <a:t>used efficiently</a:t>
            </a:r>
            <a:r>
              <a:rPr lang="en-US" sz="2100" dirty="0"/>
              <a:t>. It represents the productive capacity (maximum output) </a:t>
            </a:r>
            <a:r>
              <a:rPr lang="en-US" sz="2100" dirty="0" smtClean="0"/>
              <a:t>of an economy. Assume </a:t>
            </a:r>
            <a:r>
              <a:rPr lang="en-US" sz="2100" dirty="0"/>
              <a:t>a country called Tullassa can only produce two types of good: </a:t>
            </a:r>
            <a:r>
              <a:rPr lang="en-US" sz="2100" dirty="0" smtClean="0"/>
              <a:t>wooden furniture </a:t>
            </a:r>
            <a:r>
              <a:rPr lang="en-US" sz="2100" dirty="0"/>
              <a:t>and olive oil. Tullassa has a limited amount of land, labour and capital.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/>
              <a:t>In Figure </a:t>
            </a:r>
            <a:r>
              <a:rPr lang="en-US" sz="2100" dirty="0" smtClean="0"/>
              <a:t>1.4 on the nest slide, if producers wish </a:t>
            </a:r>
            <a:r>
              <a:rPr lang="en-US" sz="2100" dirty="0"/>
              <a:t>to increase production of olive oil from </a:t>
            </a:r>
            <a:r>
              <a:rPr lang="en-GB" sz="2100" dirty="0"/>
              <a:t>0</a:t>
            </a:r>
            <a:r>
              <a:rPr lang="en-GB" sz="2100" baseline="-25000" dirty="0"/>
              <a:t>1</a:t>
            </a:r>
            <a:r>
              <a:rPr lang="en-GB" sz="2100" dirty="0"/>
              <a:t> to 0</a:t>
            </a:r>
            <a:r>
              <a:rPr lang="en-GB" sz="2100" baseline="-25000" dirty="0"/>
              <a:t>2</a:t>
            </a:r>
            <a:r>
              <a:rPr lang="en-GB" sz="2100" dirty="0"/>
              <a:t> </a:t>
            </a:r>
            <a:r>
              <a:rPr lang="en-US" sz="2100" dirty="0" smtClean="0"/>
              <a:t>then </a:t>
            </a:r>
            <a:r>
              <a:rPr lang="en-US" sz="2100" dirty="0"/>
              <a:t>the amount </a:t>
            </a:r>
            <a:r>
              <a:rPr lang="en-US" sz="2100" dirty="0" smtClean="0"/>
              <a:t>of wooden </a:t>
            </a:r>
            <a:r>
              <a:rPr lang="en-US" sz="2100" dirty="0"/>
              <a:t>furniture manufactured will have to decrease </a:t>
            </a:r>
            <a:r>
              <a:rPr lang="en-US" sz="2100" dirty="0" smtClean="0"/>
              <a:t>from </a:t>
            </a:r>
            <a:r>
              <a:rPr lang="en-GB" sz="2100" dirty="0" smtClean="0"/>
              <a:t>W</a:t>
            </a:r>
            <a:r>
              <a:rPr lang="en-GB" sz="2100" baseline="-25000" dirty="0" smtClean="0"/>
              <a:t>1</a:t>
            </a:r>
            <a:r>
              <a:rPr lang="en-GB" sz="2100" dirty="0" smtClean="0"/>
              <a:t> </a:t>
            </a:r>
            <a:r>
              <a:rPr lang="en-GB" sz="2100" dirty="0"/>
              <a:t>to </a:t>
            </a:r>
            <a:r>
              <a:rPr lang="en-GB" sz="2100" dirty="0" smtClean="0"/>
              <a:t>W</a:t>
            </a:r>
            <a:r>
              <a:rPr lang="en-GB" sz="2100" baseline="-25000" dirty="0" smtClean="0"/>
              <a:t>2</a:t>
            </a:r>
            <a:r>
              <a:rPr lang="en-GB" sz="2100" dirty="0" smtClean="0"/>
              <a:t> </a:t>
            </a:r>
            <a:r>
              <a:rPr lang="en-US" sz="2100" dirty="0" smtClean="0"/>
              <a:t>• </a:t>
            </a:r>
            <a:r>
              <a:rPr lang="en-US" sz="2100" dirty="0"/>
              <a:t>The opportunity cost </a:t>
            </a:r>
            <a:r>
              <a:rPr lang="en-US" sz="2100" dirty="0" smtClean="0"/>
              <a:t>of producing </a:t>
            </a:r>
            <a:r>
              <a:rPr lang="en-US" sz="2100" dirty="0"/>
              <a:t>an extra </a:t>
            </a:r>
            <a:r>
              <a:rPr lang="en-GB" sz="2100" dirty="0"/>
              <a:t>0</a:t>
            </a:r>
            <a:r>
              <a:rPr lang="en-GB" sz="2100" baseline="-25000" dirty="0"/>
              <a:t>1</a:t>
            </a:r>
            <a:r>
              <a:rPr lang="en-GB" sz="2100" dirty="0"/>
              <a:t> </a:t>
            </a:r>
            <a:r>
              <a:rPr lang="en-GB" sz="2100" dirty="0" smtClean="0"/>
              <a:t>- 0</a:t>
            </a:r>
            <a:r>
              <a:rPr lang="en-GB" sz="2100" baseline="-25000" dirty="0" smtClean="0"/>
              <a:t>2</a:t>
            </a:r>
            <a:r>
              <a:rPr lang="en-US" sz="2100" dirty="0" smtClean="0"/>
              <a:t> </a:t>
            </a:r>
            <a:r>
              <a:rPr lang="en-US" sz="2100" dirty="0"/>
              <a:t>litres of olive oil </a:t>
            </a:r>
            <a:r>
              <a:rPr lang="en-US" sz="2100" dirty="0" smtClean="0"/>
              <a:t>is therefore </a:t>
            </a:r>
            <a:r>
              <a:rPr lang="en-GB" sz="2100" dirty="0"/>
              <a:t>W</a:t>
            </a:r>
            <a:r>
              <a:rPr lang="en-GB" sz="2100" baseline="-25000" dirty="0"/>
              <a:t>1</a:t>
            </a:r>
            <a:r>
              <a:rPr lang="en-GB" sz="2100" dirty="0"/>
              <a:t> </a:t>
            </a:r>
            <a:r>
              <a:rPr lang="en-GB" sz="2100" dirty="0" smtClean="0"/>
              <a:t>- </a:t>
            </a:r>
            <a:r>
              <a:rPr lang="en-GB" sz="2100" dirty="0"/>
              <a:t>W</a:t>
            </a:r>
            <a:r>
              <a:rPr lang="en-GB" sz="2100" baseline="-25000" dirty="0"/>
              <a:t>2</a:t>
            </a:r>
            <a:r>
              <a:rPr lang="en-US" sz="2100" dirty="0" smtClean="0"/>
              <a:t> tons </a:t>
            </a:r>
            <a:r>
              <a:rPr lang="en-US" sz="2100" dirty="0"/>
              <a:t>of wooden </a:t>
            </a:r>
            <a:r>
              <a:rPr lang="en-US" sz="2100" dirty="0" smtClean="0"/>
              <a:t>furniture</a:t>
            </a:r>
            <a:r>
              <a:rPr lang="en-US" sz="2100" dirty="0"/>
              <a:t>. The production possibility curve </a:t>
            </a:r>
            <a:r>
              <a:rPr lang="en-US" sz="2100" dirty="0" smtClean="0"/>
              <a:t>is usually </a:t>
            </a:r>
            <a:r>
              <a:rPr lang="en-US" sz="2100" dirty="0"/>
              <a:t>drawn concave as, in order to produce more litres of olive oil, it is </a:t>
            </a:r>
            <a:r>
              <a:rPr lang="en-US" sz="2100" dirty="0" smtClean="0"/>
              <a:t>necessary to </a:t>
            </a:r>
            <a:r>
              <a:rPr lang="en-US" sz="2100" dirty="0"/>
              <a:t>give up an increasing </a:t>
            </a:r>
            <a:r>
              <a:rPr lang="en-US" sz="2100" dirty="0" smtClean="0"/>
              <a:t>amount </a:t>
            </a:r>
            <a:r>
              <a:rPr lang="en-US" sz="2100" dirty="0"/>
              <a:t>of wooden furniture, thus reflecting the </a:t>
            </a:r>
            <a:r>
              <a:rPr lang="en-US" sz="2100" dirty="0" smtClean="0"/>
              <a:t>increasing opportunity </a:t>
            </a:r>
            <a:r>
              <a:rPr lang="en-US" sz="2100" dirty="0"/>
              <a:t>cost.</a:t>
            </a:r>
            <a:endParaRPr lang="en-US" sz="2100" dirty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200" dirty="0" smtClean="0"/>
              <a:t>P1.4 – Choice and Allocation of Resources – Production Possibility Curve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8459818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200" dirty="0"/>
              <a:t>P1.4 – Choice and Allocation of Resources – Production Possibility Curve </a:t>
            </a:r>
            <a:endParaRPr lang="en-GB" sz="2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67543" y="1234321"/>
            <a:ext cx="3816426" cy="2770743"/>
            <a:chOff x="3275855" y="2492896"/>
            <a:chExt cx="4968553" cy="367240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l="40038" t="37203" r="23989" b="12594"/>
            <a:stretch/>
          </p:blipFill>
          <p:spPr>
            <a:xfrm>
              <a:off x="3275855" y="2492896"/>
              <a:ext cx="4680521" cy="3672408"/>
            </a:xfrm>
            <a:prstGeom prst="rect">
              <a:avLst/>
            </a:prstGeom>
          </p:spPr>
        </p:pic>
        <p:cxnSp>
          <p:nvCxnSpPr>
            <p:cNvPr id="4" name="Straight Arrow Connector 3"/>
            <p:cNvCxnSpPr/>
            <p:nvPr/>
          </p:nvCxnSpPr>
          <p:spPr>
            <a:xfrm>
              <a:off x="7956376" y="5589240"/>
              <a:ext cx="28803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4427984" y="1052736"/>
            <a:ext cx="43955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Key</a:t>
            </a:r>
          </a:p>
          <a:p>
            <a:pPr marL="342900" indent="-342900">
              <a:buFont typeface="+mj-lt"/>
              <a:buAutoNum type="alphaUcPeriod"/>
            </a:pPr>
            <a:r>
              <a:rPr lang="en-GB" dirty="0" smtClean="0"/>
              <a:t>All resources dedicated to the production of wooden furniture.</a:t>
            </a:r>
            <a:endParaRPr lang="en-GB" dirty="0"/>
          </a:p>
          <a:p>
            <a:pPr marL="342900" indent="-342900">
              <a:buFont typeface="+mj-lt"/>
              <a:buAutoNum type="alphaUcPeriod"/>
            </a:pPr>
            <a:r>
              <a:rPr lang="en-US" dirty="0" smtClean="0"/>
              <a:t>All resources dedicated to the production of olive oil</a:t>
            </a:r>
          </a:p>
          <a:p>
            <a:pPr marL="342900" indent="-342900">
              <a:buFont typeface="+mj-lt"/>
              <a:buAutoNum type="alphaUcPeriod"/>
            </a:pPr>
            <a:r>
              <a:rPr lang="en-GB" dirty="0" smtClean="0"/>
              <a:t>W</a:t>
            </a:r>
            <a:r>
              <a:rPr lang="en-GB" baseline="-25000" dirty="0" smtClean="0"/>
              <a:t>1</a:t>
            </a:r>
            <a:r>
              <a:rPr lang="en-GB" dirty="0" smtClean="0"/>
              <a:t> tons of wooden furniture are produced alongside O</a:t>
            </a:r>
            <a:r>
              <a:rPr lang="en-GB" baseline="-25000" dirty="0" smtClean="0"/>
              <a:t>1</a:t>
            </a:r>
            <a:r>
              <a:rPr lang="en-GB" dirty="0" smtClean="0"/>
              <a:t> litres of olive oil</a:t>
            </a:r>
          </a:p>
          <a:p>
            <a:pPr marL="342900" indent="-342900">
              <a:buFont typeface="+mj-lt"/>
              <a:buAutoNum type="alphaUcPeriod"/>
            </a:pPr>
            <a:r>
              <a:rPr lang="en-GB" dirty="0" smtClean="0"/>
              <a:t>W</a:t>
            </a:r>
            <a:r>
              <a:rPr lang="en-GB" baseline="-25000" dirty="0" smtClean="0"/>
              <a:t>2</a:t>
            </a:r>
            <a:r>
              <a:rPr lang="en-GB" dirty="0" smtClean="0"/>
              <a:t> tonnes of wooden furniture and O</a:t>
            </a:r>
            <a:r>
              <a:rPr lang="en-GB" baseline="-25000" dirty="0" smtClean="0"/>
              <a:t>2</a:t>
            </a:r>
            <a:r>
              <a:rPr lang="en-GB" dirty="0" smtClean="0"/>
              <a:t> are litres of olive oil are produced.</a:t>
            </a:r>
          </a:p>
          <a:p>
            <a:pPr marL="342900" indent="-342900">
              <a:buFont typeface="+mj-lt"/>
              <a:buAutoNum type="alphaUcPeriod"/>
            </a:pPr>
            <a:r>
              <a:rPr lang="en-GB" dirty="0" smtClean="0"/>
              <a:t>This point is beyond the production possibility curve and less outside the productive capacity economy, so it is unattainable.</a:t>
            </a:r>
          </a:p>
          <a:p>
            <a:pPr marL="342900" indent="-342900">
              <a:buFont typeface="+mj-lt"/>
              <a:buAutoNum type="alphaUcPeriod"/>
            </a:pPr>
            <a:r>
              <a:rPr lang="en-GB" dirty="0" smtClean="0"/>
              <a:t>This </a:t>
            </a:r>
            <a:r>
              <a:rPr lang="en-GB" dirty="0"/>
              <a:t>point is beyond the </a:t>
            </a:r>
            <a:r>
              <a:rPr lang="en-GB" dirty="0" smtClean="0"/>
              <a:t>production capacity of the economy and production of both olive oil and wooden furniture can increase without any opportunity cost as some factors of production are not being used.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1521" y="4122946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increased amount of</a:t>
            </a:r>
          </a:p>
          <a:p>
            <a:r>
              <a:rPr lang="en-GB" dirty="0"/>
              <a:t>olive oil produced at the expense (opportunity cost) of wooden furniture</a:t>
            </a:r>
          </a:p>
          <a:p>
            <a:endParaRPr lang="en-GB" dirty="0"/>
          </a:p>
          <a:p>
            <a:r>
              <a:rPr lang="en-GB" b="1" dirty="0"/>
              <a:t>Figure1.4</a:t>
            </a:r>
            <a:r>
              <a:rPr lang="en-GB" dirty="0"/>
              <a:t> – The production possibility curve (PPC) of </a:t>
            </a:r>
            <a:r>
              <a:rPr lang="en-GB" dirty="0" err="1"/>
              <a:t>Tullassa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59378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900" dirty="0" smtClean="0"/>
              <a:t>P1.5 </a:t>
            </a:r>
            <a:r>
              <a:rPr lang="en-US" sz="2900" dirty="0"/>
              <a:t>– Choice and Allocation of Resources – </a:t>
            </a:r>
            <a:r>
              <a:rPr lang="en-US" sz="2900" dirty="0" smtClean="0"/>
              <a:t>Implications</a:t>
            </a:r>
            <a:endParaRPr lang="en-GB" sz="2900" dirty="0"/>
          </a:p>
        </p:txBody>
      </p:sp>
      <p:sp>
        <p:nvSpPr>
          <p:cNvPr id="9" name="Rectangle 8"/>
          <p:cNvSpPr/>
          <p:nvPr/>
        </p:nvSpPr>
        <p:spPr>
          <a:xfrm>
            <a:off x="3923928" y="1052736"/>
            <a:ext cx="48996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Increases in the productive capacity of a country</a:t>
            </a:r>
          </a:p>
          <a:p>
            <a:r>
              <a:rPr lang="en-US" dirty="0"/>
              <a:t>There has been advancement in technology in Tullassa, which means that </a:t>
            </a:r>
            <a:r>
              <a:rPr lang="en-US" dirty="0" smtClean="0"/>
              <a:t>yields of </a:t>
            </a:r>
            <a:r>
              <a:rPr lang="en-US" dirty="0"/>
              <a:t>olive oil and the productivity of furniture makers have increased.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Figure </a:t>
            </a:r>
            <a:r>
              <a:rPr lang="en-US" dirty="0" smtClean="0"/>
              <a:t>1.5, the </a:t>
            </a:r>
            <a:r>
              <a:rPr lang="en-US" dirty="0"/>
              <a:t>PPC shifts outwards, from </a:t>
            </a:r>
            <a:r>
              <a:rPr lang="en-US" dirty="0" smtClean="0"/>
              <a:t>PPC</a:t>
            </a:r>
            <a:r>
              <a:rPr lang="en-US" baseline="-25000" dirty="0" smtClean="0"/>
              <a:t>1 </a:t>
            </a:r>
            <a:r>
              <a:rPr lang="en-US" dirty="0" smtClean="0"/>
              <a:t>and PPC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dirty="0"/>
              <a:t>and represents an increase in </a:t>
            </a:r>
            <a:r>
              <a:rPr lang="en-US" dirty="0" smtClean="0"/>
              <a:t>the productive </a:t>
            </a:r>
            <a:r>
              <a:rPr lang="en-US" dirty="0"/>
              <a:t>capacity </a:t>
            </a:r>
            <a:r>
              <a:rPr lang="en-US" dirty="0" smtClean="0"/>
              <a:t>of Tullassa</a:t>
            </a:r>
            <a:r>
              <a:rPr lang="en-US" dirty="0"/>
              <a:t>. </a:t>
            </a:r>
            <a:r>
              <a:rPr lang="en-US" dirty="0" smtClean="0"/>
              <a:t>With </a:t>
            </a:r>
            <a:r>
              <a:rPr lang="en-US" dirty="0"/>
              <a:t>the same amount </a:t>
            </a:r>
            <a:r>
              <a:rPr lang="en-US" dirty="0" smtClean="0"/>
              <a:t>off factors </a:t>
            </a:r>
            <a:r>
              <a:rPr lang="en-US" dirty="0"/>
              <a:t>of production, </a:t>
            </a:r>
            <a:r>
              <a:rPr lang="en-US" dirty="0" smtClean="0"/>
              <a:t>more</a:t>
            </a:r>
            <a:r>
              <a:rPr lang="en-US" dirty="0"/>
              <a:t> </a:t>
            </a:r>
            <a:r>
              <a:rPr lang="en-GB" dirty="0" smtClean="0"/>
              <a:t>can </a:t>
            </a:r>
            <a:r>
              <a:rPr lang="en-GB" dirty="0"/>
              <a:t>be produced</a:t>
            </a:r>
            <a:r>
              <a:rPr lang="en-GB" dirty="0" smtClean="0"/>
              <a:t>.</a:t>
            </a:r>
          </a:p>
          <a:p>
            <a:r>
              <a:rPr lang="en-US" b="1" dirty="0"/>
              <a:t>Decrease in productive capacity of a </a:t>
            </a:r>
            <a:r>
              <a:rPr lang="en-US" b="1" dirty="0" smtClean="0"/>
              <a:t>country</a:t>
            </a:r>
          </a:p>
          <a:p>
            <a:r>
              <a:rPr lang="en-US" dirty="0" smtClean="0"/>
              <a:t>A </a:t>
            </a:r>
            <a:r>
              <a:rPr lang="en-US" dirty="0"/>
              <a:t>powerful storm hits Tullassa and destroys a large percentage of the </a:t>
            </a:r>
            <a:r>
              <a:rPr lang="en-US" dirty="0" smtClean="0"/>
              <a:t>factories </a:t>
            </a:r>
            <a:r>
              <a:rPr lang="en-US" dirty="0"/>
              <a:t>and</a:t>
            </a:r>
          </a:p>
          <a:p>
            <a:r>
              <a:rPr lang="en-US" dirty="0"/>
              <a:t>buildings. Much of the olive crop is destroyed and transport links are </a:t>
            </a:r>
            <a:r>
              <a:rPr lang="en-US" dirty="0" smtClean="0"/>
              <a:t>interrupted</a:t>
            </a:r>
            <a:r>
              <a:rPr lang="en-US" dirty="0"/>
              <a:t>.</a:t>
            </a:r>
          </a:p>
          <a:p>
            <a:r>
              <a:rPr lang="en-US" dirty="0"/>
              <a:t>In Figure 1.6, the PPC shifts inwards from PPC</a:t>
            </a:r>
            <a:r>
              <a:rPr lang="en-US" baseline="-25000" dirty="0"/>
              <a:t>1 </a:t>
            </a:r>
            <a:r>
              <a:rPr lang="en-US" dirty="0"/>
              <a:t>and PPC</a:t>
            </a:r>
            <a:r>
              <a:rPr lang="en-US" baseline="-25000" dirty="0"/>
              <a:t>2 </a:t>
            </a:r>
            <a:r>
              <a:rPr lang="en-US" baseline="-25000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represents a decrease</a:t>
            </a:r>
          </a:p>
          <a:p>
            <a:r>
              <a:rPr lang="en-US" dirty="0"/>
              <a:t>in the productive capacity </a:t>
            </a:r>
            <a:r>
              <a:rPr lang="en-US" dirty="0" smtClean="0"/>
              <a:t>of Tullassa</a:t>
            </a:r>
            <a:r>
              <a:rPr lang="en-US" dirty="0"/>
              <a:t>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7195" t="15547" r="6832" b="33266"/>
          <a:stretch/>
        </p:blipFill>
        <p:spPr>
          <a:xfrm>
            <a:off x="323528" y="1095941"/>
            <a:ext cx="3456384" cy="2765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58301" t="20469" r="5726" b="28344"/>
          <a:stretch/>
        </p:blipFill>
        <p:spPr>
          <a:xfrm>
            <a:off x="323617" y="3933056"/>
            <a:ext cx="3456296" cy="276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45206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2900" dirty="0"/>
              <a:t>P1.5 – Choice and Allocation of Resources – Implications</a:t>
            </a:r>
            <a:endParaRPr lang="en-GB" sz="29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426989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50" b="1" dirty="0">
                <a:solidFill>
                  <a:srgbClr val="FF0000"/>
                </a:solidFill>
              </a:rPr>
              <a:t>Exam practice</a:t>
            </a:r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50" dirty="0">
                <a:solidFill>
                  <a:srgbClr val="FF0000"/>
                </a:solidFill>
              </a:rPr>
              <a:t>Low-lying areas of Bangladesh are prone to flooding each year. Crops are lost </a:t>
            </a:r>
            <a:r>
              <a:rPr lang="en-US" sz="1950" dirty="0" smtClean="0">
                <a:solidFill>
                  <a:srgbClr val="FF0000"/>
                </a:solidFill>
              </a:rPr>
              <a:t>and thousands </a:t>
            </a:r>
            <a:r>
              <a:rPr lang="en-US" sz="1950" dirty="0">
                <a:solidFill>
                  <a:srgbClr val="FF0000"/>
                </a:solidFill>
              </a:rPr>
              <a:t>of people lose their homes. During times of severe flooding, roads </a:t>
            </a:r>
            <a:r>
              <a:rPr lang="en-US" sz="1950" dirty="0" smtClean="0">
                <a:solidFill>
                  <a:srgbClr val="FF0000"/>
                </a:solidFill>
              </a:rPr>
              <a:t>and railways </a:t>
            </a:r>
            <a:r>
              <a:rPr lang="en-US" sz="1950" dirty="0">
                <a:solidFill>
                  <a:srgbClr val="FF0000"/>
                </a:solidFill>
              </a:rPr>
              <a:t>are damaged and farmers find it impossible to get their dwindled crops </a:t>
            </a:r>
            <a:r>
              <a:rPr lang="en-US" sz="1950" dirty="0" smtClean="0">
                <a:solidFill>
                  <a:srgbClr val="FF0000"/>
                </a:solidFill>
              </a:rPr>
              <a:t>to </a:t>
            </a:r>
            <a:r>
              <a:rPr lang="en-GB" sz="1950" dirty="0" smtClean="0">
                <a:solidFill>
                  <a:srgbClr val="FF0000"/>
                </a:solidFill>
              </a:rPr>
              <a:t>market</a:t>
            </a:r>
            <a:r>
              <a:rPr lang="en-GB" sz="1950" dirty="0">
                <a:solidFill>
                  <a:srgbClr val="FF0000"/>
                </a:solidFill>
              </a:rPr>
              <a:t>.</a:t>
            </a:r>
          </a:p>
          <a:p>
            <a:pPr marL="620713" indent="-342900">
              <a:buFont typeface="+mj-lt"/>
              <a:buAutoNum type="arabicPeriod"/>
            </a:pPr>
            <a:r>
              <a:rPr lang="en-US" sz="1950" dirty="0" smtClean="0">
                <a:solidFill>
                  <a:srgbClr val="FF0000"/>
                </a:solidFill>
              </a:rPr>
              <a:t>Draw </a:t>
            </a:r>
            <a:r>
              <a:rPr lang="en-US" sz="1950" dirty="0">
                <a:solidFill>
                  <a:srgbClr val="FF0000"/>
                </a:solidFill>
              </a:rPr>
              <a:t>a PPC diagram to show the impact of flooding on the productive </a:t>
            </a:r>
            <a:r>
              <a:rPr lang="en-US" sz="1950" dirty="0" smtClean="0">
                <a:solidFill>
                  <a:srgbClr val="FF0000"/>
                </a:solidFill>
              </a:rPr>
              <a:t>capacity </a:t>
            </a:r>
            <a:r>
              <a:rPr lang="en-GB" sz="1950" dirty="0" smtClean="0">
                <a:solidFill>
                  <a:srgbClr val="FF0000"/>
                </a:solidFill>
              </a:rPr>
              <a:t>of </a:t>
            </a:r>
            <a:r>
              <a:rPr lang="en-GB" sz="1950" dirty="0">
                <a:solidFill>
                  <a:srgbClr val="FF0000"/>
                </a:solidFill>
              </a:rPr>
              <a:t>Bangladesh. </a:t>
            </a:r>
            <a:r>
              <a:rPr lang="en-GB" sz="1950" dirty="0" smtClean="0">
                <a:solidFill>
                  <a:srgbClr val="FF0000"/>
                </a:solidFill>
              </a:rPr>
              <a:t>[4]</a:t>
            </a:r>
            <a:endParaRPr lang="en-GB" sz="1950" dirty="0">
              <a:solidFill>
                <a:srgbClr val="FF0000"/>
              </a:solidFill>
            </a:endParaRPr>
          </a:p>
          <a:p>
            <a:pPr marL="620713" indent="-342900">
              <a:buFont typeface="+mj-lt"/>
              <a:buAutoNum type="arabicPeriod"/>
            </a:pPr>
            <a:r>
              <a:rPr lang="en-US" sz="1950" dirty="0" smtClean="0">
                <a:solidFill>
                  <a:srgbClr val="FF0000"/>
                </a:solidFill>
              </a:rPr>
              <a:t>On </a:t>
            </a:r>
            <a:r>
              <a:rPr lang="en-US" sz="1950" dirty="0">
                <a:solidFill>
                  <a:srgbClr val="FF0000"/>
                </a:solidFill>
              </a:rPr>
              <a:t>the diagram, draw a point where some of the factors of production </a:t>
            </a:r>
            <a:r>
              <a:rPr lang="en-US" sz="1950" dirty="0" smtClean="0">
                <a:solidFill>
                  <a:srgbClr val="FF0000"/>
                </a:solidFill>
              </a:rPr>
              <a:t>will b</a:t>
            </a:r>
            <a:r>
              <a:rPr lang="en-GB" sz="1950" dirty="0" smtClean="0">
                <a:solidFill>
                  <a:srgbClr val="FF0000"/>
                </a:solidFill>
              </a:rPr>
              <a:t>e idle.	[1]</a:t>
            </a:r>
            <a:endParaRPr lang="en-GB" sz="1950" dirty="0">
              <a:solidFill>
                <a:srgbClr val="FF0000"/>
              </a:solidFill>
            </a:endParaRPr>
          </a:p>
          <a:p>
            <a:pPr marL="620713" indent="-342900">
              <a:buFont typeface="+mj-lt"/>
              <a:buAutoNum type="arabicPeriod"/>
            </a:pPr>
            <a:r>
              <a:rPr lang="en-US" sz="1950" dirty="0" smtClean="0">
                <a:solidFill>
                  <a:srgbClr val="FF0000"/>
                </a:solidFill>
              </a:rPr>
              <a:t>On </a:t>
            </a:r>
            <a:r>
              <a:rPr lang="en-US" sz="1950" dirty="0">
                <a:solidFill>
                  <a:srgbClr val="FF0000"/>
                </a:solidFill>
              </a:rPr>
              <a:t>the diagram, draw and label a point that is unattainable. </a:t>
            </a:r>
            <a:r>
              <a:rPr lang="en-US" sz="1950" dirty="0" smtClean="0">
                <a:solidFill>
                  <a:srgbClr val="FF0000"/>
                </a:solidFill>
              </a:rPr>
              <a:t>	[1</a:t>
            </a:r>
            <a:r>
              <a:rPr lang="en-US" sz="1950" dirty="0">
                <a:solidFill>
                  <a:srgbClr val="FF0000"/>
                </a:solidFill>
              </a:rPr>
              <a:t>]</a:t>
            </a:r>
            <a:endParaRPr lang="en-GB" sz="195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860031" y="6095037"/>
            <a:ext cx="3822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Figure 1.7 </a:t>
            </a:r>
            <a:r>
              <a:rPr lang="en-US" dirty="0"/>
              <a:t>summarises the basic economic problem.</a:t>
            </a:r>
            <a:endParaRPr lang="en-GB" dirty="0"/>
          </a:p>
        </p:txBody>
      </p:sp>
      <p:grpSp>
        <p:nvGrpSpPr>
          <p:cNvPr id="38" name="Group 37"/>
          <p:cNvGrpSpPr/>
          <p:nvPr/>
        </p:nvGrpSpPr>
        <p:grpSpPr>
          <a:xfrm>
            <a:off x="4499992" y="1235585"/>
            <a:ext cx="4370553" cy="4539096"/>
            <a:chOff x="4499992" y="1235585"/>
            <a:chExt cx="4370553" cy="4539096"/>
          </a:xfrm>
        </p:grpSpPr>
        <p:sp>
          <p:nvSpPr>
            <p:cNvPr id="5" name="TextBox 4"/>
            <p:cNvSpPr txBox="1"/>
            <p:nvPr/>
          </p:nvSpPr>
          <p:spPr>
            <a:xfrm>
              <a:off x="5727294" y="1956919"/>
              <a:ext cx="2088232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>
              <a:solidFill>
                <a:srgbClr val="B21212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Limited Resources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9992" y="1235585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Land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3225" y="1235585"/>
              <a:ext cx="895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Labour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29780" y="1235585"/>
              <a:ext cx="895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Capital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96336" y="1235585"/>
              <a:ext cx="12742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Enterprise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308811" y="5405349"/>
              <a:ext cx="292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Leads to opportunity Cost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96842" y="4715663"/>
              <a:ext cx="2349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Choice is necessary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72043" y="4025977"/>
              <a:ext cx="9987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Scarcity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29600" y="3336291"/>
              <a:ext cx="1883621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>
              <a:solidFill>
                <a:srgbClr val="B21212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Unlimited Wants</a:t>
              </a:r>
              <a:endParaRPr lang="en-GB" dirty="0"/>
            </a:p>
          </p:txBody>
        </p:sp>
        <p:cxnSp>
          <p:nvCxnSpPr>
            <p:cNvPr id="20" name="Straight Connector 19"/>
            <p:cNvCxnSpPr>
              <a:stCxn id="5" idx="0"/>
              <a:endCxn id="13" idx="2"/>
            </p:cNvCxnSpPr>
            <p:nvPr/>
          </p:nvCxnSpPr>
          <p:spPr>
            <a:xfrm flipV="1">
              <a:off x="6771410" y="1604917"/>
              <a:ext cx="1462031" cy="352002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5" idx="0"/>
              <a:endCxn id="11" idx="2"/>
            </p:cNvCxnSpPr>
            <p:nvPr/>
          </p:nvCxnSpPr>
          <p:spPr>
            <a:xfrm flipH="1" flipV="1">
              <a:off x="5910930" y="1604917"/>
              <a:ext cx="860480" cy="352002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5" idx="0"/>
              <a:endCxn id="12" idx="2"/>
            </p:cNvCxnSpPr>
            <p:nvPr/>
          </p:nvCxnSpPr>
          <p:spPr>
            <a:xfrm flipV="1">
              <a:off x="6771410" y="1604917"/>
              <a:ext cx="206076" cy="352002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5" idx="0"/>
              <a:endCxn id="10" idx="2"/>
            </p:cNvCxnSpPr>
            <p:nvPr/>
          </p:nvCxnSpPr>
          <p:spPr>
            <a:xfrm flipH="1" flipV="1">
              <a:off x="4896036" y="1604917"/>
              <a:ext cx="1875374" cy="352002"/>
            </a:xfrm>
            <a:prstGeom prst="line">
              <a:avLst/>
            </a:prstGeom>
            <a:ln w="44450">
              <a:solidFill>
                <a:srgbClr val="FF0000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5" idx="2"/>
              <a:endCxn id="18" idx="0"/>
            </p:cNvCxnSpPr>
            <p:nvPr/>
          </p:nvCxnSpPr>
          <p:spPr>
            <a:xfrm>
              <a:off x="6771410" y="2326251"/>
              <a:ext cx="1" cy="101004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874611" y="2646605"/>
              <a:ext cx="3793598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>
              <a:solidFill>
                <a:srgbClr val="B21212"/>
              </a:solidFill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/>
                <a:t>BASIC ECONOMIC PROBLEM</a:t>
              </a:r>
              <a:endParaRPr lang="en-GB" b="1" dirty="0"/>
            </a:p>
          </p:txBody>
        </p:sp>
        <p:cxnSp>
          <p:nvCxnSpPr>
            <p:cNvPr id="33" name="Straight Connector 32"/>
            <p:cNvCxnSpPr>
              <a:stCxn id="18" idx="2"/>
              <a:endCxn id="16" idx="0"/>
            </p:cNvCxnSpPr>
            <p:nvPr/>
          </p:nvCxnSpPr>
          <p:spPr>
            <a:xfrm flipH="1">
              <a:off x="6771410" y="3705623"/>
              <a:ext cx="1" cy="320354"/>
            </a:xfrm>
            <a:prstGeom prst="line">
              <a:avLst/>
            </a:prstGeom>
            <a:ln w="44450">
              <a:solidFill>
                <a:srgbClr val="FF0000"/>
              </a:solidFill>
              <a:tailEnd type="triangle"/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6771408" y="5084993"/>
              <a:ext cx="1" cy="320354"/>
            </a:xfrm>
            <a:prstGeom prst="line">
              <a:avLst/>
            </a:prstGeom>
            <a:ln w="44450">
              <a:solidFill>
                <a:srgbClr val="FF0000"/>
              </a:solidFill>
              <a:tailEnd type="triangle"/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771409" y="4377979"/>
              <a:ext cx="1" cy="320354"/>
            </a:xfrm>
            <a:prstGeom prst="line">
              <a:avLst/>
            </a:prstGeom>
            <a:ln w="44450">
              <a:solidFill>
                <a:srgbClr val="FF0000"/>
              </a:solidFill>
              <a:tailEnd type="triangle"/>
            </a:ln>
            <a:effectLst>
              <a:outerShdw blurRad="1905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066296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P1 – Choice and Allocation of Resources</a:t>
            </a:r>
            <a:endParaRPr lang="en-GB" sz="36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Chapter review questions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</a:t>
            </a:r>
            <a:r>
              <a:rPr lang="en-US" sz="2800" dirty="0"/>
              <a:t>is the difference between a need and a want?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</a:t>
            </a:r>
            <a:r>
              <a:rPr lang="en-US" sz="2800" dirty="0"/>
              <a:t>is meant by the basic economic problem?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How is the term 'opportunity cost' defined?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What factors of production are required to construct a road?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How </a:t>
            </a:r>
            <a:r>
              <a:rPr lang="en-US" sz="2800" dirty="0"/>
              <a:t>would a </a:t>
            </a:r>
            <a:r>
              <a:rPr lang="en-US" sz="2800" dirty="0" smtClean="0"/>
              <a:t>firm </a:t>
            </a:r>
            <a:r>
              <a:rPr lang="en-US" sz="2800" dirty="0"/>
              <a:t>producing running shoes answer the three basic </a:t>
            </a:r>
            <a:r>
              <a:rPr lang="en-US" sz="2800" dirty="0" smtClean="0"/>
              <a:t>economic </a:t>
            </a:r>
            <a:r>
              <a:rPr lang="en-GB" sz="2800" dirty="0" smtClean="0"/>
              <a:t>questions</a:t>
            </a:r>
            <a:r>
              <a:rPr lang="en-GB" sz="2800" dirty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</a:t>
            </a:r>
            <a:r>
              <a:rPr lang="en-US" sz="2800" dirty="0"/>
              <a:t>are the three sectors of industry?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</a:t>
            </a:r>
            <a:r>
              <a:rPr lang="en-US" sz="2800" dirty="0"/>
              <a:t>is meant by productive capacity?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What </a:t>
            </a:r>
            <a:r>
              <a:rPr lang="en-US" sz="2800" dirty="0"/>
              <a:t>is a production possibility curve used to show?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63168" y="1052761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597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Exam Assessment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600" dirty="0"/>
              <a:t>The assessment has two </a:t>
            </a:r>
            <a:r>
              <a:rPr lang="en-US" sz="2600" dirty="0" smtClean="0"/>
              <a:t>components: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dirty="0" smtClean="0"/>
              <a:t>Paper </a:t>
            </a:r>
            <a:r>
              <a:rPr lang="en-US" sz="2600" dirty="0"/>
              <a:t>1: Multiple choice and Paper 2: Structured questions. </a:t>
            </a:r>
            <a:r>
              <a:rPr lang="en-US" sz="2600" dirty="0" smtClean="0"/>
              <a:t>Candidates </a:t>
            </a:r>
            <a:r>
              <a:rPr lang="en-US" sz="2600" dirty="0"/>
              <a:t>must take both </a:t>
            </a:r>
            <a:r>
              <a:rPr lang="en-US" sz="2600" dirty="0" smtClean="0"/>
              <a:t>papers.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dirty="0" smtClean="0"/>
              <a:t>Candidates </a:t>
            </a:r>
            <a:r>
              <a:rPr lang="en-US" sz="2600" dirty="0"/>
              <a:t>receive grades from A* to G. </a:t>
            </a:r>
            <a:endParaRPr lang="en-US" sz="2600" dirty="0" smtClean="0"/>
          </a:p>
          <a:p>
            <a:pPr marL="803275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600" b="1" dirty="0" smtClean="0"/>
              <a:t>Paper </a:t>
            </a:r>
            <a:r>
              <a:rPr lang="en-US" sz="2600" b="1" dirty="0"/>
              <a:t>1</a:t>
            </a:r>
            <a:r>
              <a:rPr lang="en-US" sz="2600" dirty="0"/>
              <a:t> </a:t>
            </a:r>
            <a:r>
              <a:rPr lang="en-US" sz="2600" dirty="0" smtClean="0"/>
              <a:t>- Multiple </a:t>
            </a:r>
            <a:r>
              <a:rPr lang="en-US" sz="2600" dirty="0"/>
              <a:t>choice 45 minutes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Candidates </a:t>
            </a:r>
            <a:r>
              <a:rPr lang="en-US" sz="2600" dirty="0"/>
              <a:t>answer 30 multiple choice questions. Weighted at 30% of total available marks. </a:t>
            </a:r>
            <a:endParaRPr lang="en-US" sz="2600" dirty="0" smtClean="0"/>
          </a:p>
          <a:p>
            <a:pPr marL="803275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600" b="1" dirty="0" smtClean="0"/>
              <a:t>Paper </a:t>
            </a:r>
            <a:r>
              <a:rPr lang="en-US" sz="2600" b="1" dirty="0"/>
              <a:t>2</a:t>
            </a:r>
            <a:r>
              <a:rPr lang="en-US" sz="2600" dirty="0"/>
              <a:t> </a:t>
            </a:r>
            <a:r>
              <a:rPr lang="en-US" sz="2600" dirty="0" smtClean="0"/>
              <a:t>- Structured </a:t>
            </a:r>
            <a:r>
              <a:rPr lang="en-US" sz="2600" dirty="0"/>
              <a:t>questions 2 hours 15 </a:t>
            </a:r>
            <a:r>
              <a:rPr lang="en-US" sz="2600" dirty="0" smtClean="0"/>
              <a:t>minutes</a:t>
            </a:r>
            <a:br>
              <a:rPr lang="en-US" sz="2600" dirty="0" smtClean="0"/>
            </a:br>
            <a:r>
              <a:rPr lang="en-US" sz="2600" dirty="0" smtClean="0"/>
              <a:t>Candidates </a:t>
            </a:r>
            <a:r>
              <a:rPr lang="en-US" sz="2600" dirty="0"/>
              <a:t>answer </a:t>
            </a:r>
            <a:r>
              <a:rPr lang="en-US" sz="2600" b="1" dirty="0">
                <a:solidFill>
                  <a:srgbClr val="FF0000"/>
                </a:solidFill>
              </a:rPr>
              <a:t>one</a:t>
            </a:r>
            <a:r>
              <a:rPr lang="en-US" sz="2600" dirty="0"/>
              <a:t> compulsory question, which requires them to interpret and analyse previously unseen data relevant to a real economic situation, and </a:t>
            </a:r>
            <a:r>
              <a:rPr lang="en-US" sz="2600" b="1" dirty="0">
                <a:solidFill>
                  <a:srgbClr val="FF0000"/>
                </a:solidFill>
              </a:rPr>
              <a:t>three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/>
              <a:t>optional questions from a choice of six. Weighted at 70% of total available marks.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33374701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Aims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The </a:t>
            </a:r>
            <a:r>
              <a:rPr lang="en-US" dirty="0"/>
              <a:t>aims below describe the educational purposes of a course in economics for the Cambridge </a:t>
            </a:r>
            <a:r>
              <a:rPr lang="en-US" dirty="0" smtClean="0"/>
              <a:t>IGCSE exam</a:t>
            </a:r>
            <a:r>
              <a:rPr lang="en-US" dirty="0"/>
              <a:t>.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/>
              <a:t>The aims are to: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knowledge and understanding of economic terminology, principles and theories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basic economic numeracy and literacy and their ability to handle simple </a:t>
            </a:r>
            <a:r>
              <a:rPr lang="en-US" dirty="0" smtClean="0"/>
              <a:t>data including </a:t>
            </a:r>
            <a:r>
              <a:rPr lang="en-US" dirty="0"/>
              <a:t>graphs and diagrams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ability to use the tools of economic analysis in particular situations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Show </a:t>
            </a:r>
            <a:r>
              <a:rPr lang="en-US" dirty="0"/>
              <a:t>candidates how to identify and discriminate between differing sources of information and how </a:t>
            </a:r>
            <a:r>
              <a:rPr lang="en-US" dirty="0" smtClean="0"/>
              <a:t>to distinguish </a:t>
            </a:r>
            <a:r>
              <a:rPr lang="en-US" dirty="0"/>
              <a:t>between facts and value judgements in economic issues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ability to use economic skills (with reference to individuals, groups </a:t>
            </a:r>
            <a:r>
              <a:rPr lang="en-US" dirty="0" smtClean="0"/>
              <a:t>and organisations</a:t>
            </a:r>
            <a:r>
              <a:rPr lang="en-US" dirty="0"/>
              <a:t>) to understand better the world in which they live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understanding of the economies of developed and developing nations and </a:t>
            </a:r>
            <a:r>
              <a:rPr lang="en-US" dirty="0" smtClean="0"/>
              <a:t>of the </a:t>
            </a:r>
            <a:r>
              <a:rPr lang="en-US" dirty="0"/>
              <a:t>relationships between them; and to develop their appreciation of these relationships from </a:t>
            </a:r>
            <a:r>
              <a:rPr lang="en-US" dirty="0" smtClean="0"/>
              <a:t>the perspective </a:t>
            </a:r>
            <a:r>
              <a:rPr lang="en-US" dirty="0"/>
              <a:t>of both developed and developing nations.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2840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Objectives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530" dirty="0" smtClean="0"/>
              <a:t>The </a:t>
            </a:r>
            <a:r>
              <a:rPr lang="en-US" sz="1530" dirty="0"/>
              <a:t>three assessment objectives in Cambridge IGCSE Economics are: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AO1: Knowledge with understanding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AO2: Analysis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AO3: Critical evaluation and decision-making.</a:t>
            </a:r>
          </a:p>
          <a:p>
            <a:pPr>
              <a:buClr>
                <a:srgbClr val="00B050"/>
              </a:buClr>
            </a:pPr>
            <a:r>
              <a:rPr lang="en-US" sz="1530" b="1" dirty="0" smtClean="0"/>
              <a:t>AO1</a:t>
            </a:r>
            <a:r>
              <a:rPr lang="en-US" sz="1530" b="1" dirty="0"/>
              <a:t>: Knowledge with understanding</a:t>
            </a:r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/>
              <a:t>Candidates should be able to: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Show </a:t>
            </a:r>
            <a:r>
              <a:rPr lang="en-US" sz="1530" dirty="0"/>
              <a:t>knowledge and understanding of economic facts, definitions, concepts, principles and theories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Use </a:t>
            </a:r>
            <a:r>
              <a:rPr lang="en-US" sz="1530" dirty="0"/>
              <a:t>economic vocabulary and terminology.</a:t>
            </a:r>
          </a:p>
          <a:p>
            <a:pPr>
              <a:buClr>
                <a:srgbClr val="00B050"/>
              </a:buClr>
            </a:pPr>
            <a:r>
              <a:rPr lang="en-US" sz="1530" b="1" dirty="0"/>
              <a:t>AO2: Analysis</a:t>
            </a:r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/>
              <a:t>Candidates should be able to: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Select</a:t>
            </a:r>
            <a:r>
              <a:rPr lang="en-US" sz="1530" dirty="0"/>
              <a:t>, organise and interpret data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Apply </a:t>
            </a:r>
            <a:r>
              <a:rPr lang="en-US" sz="1530" dirty="0"/>
              <a:t>economic knowledge and understanding in written, numerical, diagrammatic and graphical form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Use </a:t>
            </a:r>
            <a:r>
              <a:rPr lang="en-US" sz="1530" dirty="0"/>
              <a:t>economic data, to recognise patterns in such data, and to deduce relationships</a:t>
            </a:r>
            <a:r>
              <a:rPr lang="en-US" sz="1530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en-US" sz="1530" b="1" dirty="0"/>
              <a:t>AO3: Critical evaluation and decision-making </a:t>
            </a:r>
            <a:endParaRPr lang="en-US" sz="1530" b="1" dirty="0" smtClean="0"/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 smtClean="0"/>
              <a:t>Candidates </a:t>
            </a:r>
            <a:r>
              <a:rPr lang="en-US" sz="1530" dirty="0"/>
              <a:t>should be able to: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Distinguish </a:t>
            </a:r>
            <a:r>
              <a:rPr lang="en-US" sz="1530" dirty="0"/>
              <a:t>between evidence and opinion, make reasoned judgements and communicate those judgements in an accurate and logical manner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Recognise </a:t>
            </a:r>
            <a:r>
              <a:rPr lang="en-US" sz="1530" dirty="0"/>
              <a:t>that economic theory has various limits and uncertainties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E</a:t>
            </a:r>
            <a:r>
              <a:rPr lang="en-US" sz="1530" dirty="0" smtClean="0"/>
              <a:t>valuate </a:t>
            </a:r>
            <a:r>
              <a:rPr lang="en-US" sz="1530" dirty="0"/>
              <a:t>the social and environmental implications of particular courses of economic action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D</a:t>
            </a:r>
            <a:r>
              <a:rPr lang="en-US" sz="1530" dirty="0" smtClean="0"/>
              <a:t>raw </a:t>
            </a:r>
            <a:r>
              <a:rPr lang="en-US" sz="1530" dirty="0"/>
              <a:t>conclusions from economic information and critically evaluate economic data 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Communicate </a:t>
            </a:r>
            <a:r>
              <a:rPr lang="en-US" sz="1530" dirty="0"/>
              <a:t>conclusions in a logical and clear manner.</a:t>
            </a:r>
            <a:endParaRPr lang="en-GB" sz="1530" dirty="0"/>
          </a:p>
        </p:txBody>
      </p:sp>
    </p:spTree>
    <p:extLst>
      <p:ext uri="{BB962C8B-B14F-4D97-AF65-F5344CB8AC3E}">
        <p14:creationId xmlns:p14="http://schemas.microsoft.com/office/powerpoint/2010/main" val="42136487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Weightings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The weightings given to the assessment objectives are:</a:t>
            </a:r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The assessment objectives are weighted to give an indication of their relative importance. The weightings are not intended to provide a precise statement of the number of marks allocated to particular assessment objectives. 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514362"/>
              </p:ext>
            </p:extLst>
          </p:nvPr>
        </p:nvGraphicFramePr>
        <p:xfrm>
          <a:off x="251520" y="1700808"/>
          <a:ext cx="855778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141"/>
                <a:gridCol w="2016224"/>
                <a:gridCol w="1872208"/>
                <a:gridCol w="187220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Objectives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 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 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AO1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Knowledge with understanding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AO2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Analysis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AO3</a:t>
                      </a: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Critical evaluation and decision-making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± 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6493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559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870" dirty="0" smtClean="0"/>
              <a:t>To </a:t>
            </a:r>
            <a:r>
              <a:rPr lang="en-US" sz="1870" dirty="0"/>
              <a:t>achieve a</a:t>
            </a:r>
            <a:r>
              <a:rPr lang="en-US" sz="1870" b="1" dirty="0"/>
              <a:t> Grade A</a:t>
            </a:r>
            <a:r>
              <a:rPr lang="en-US" sz="1870" dirty="0"/>
              <a:t>, a candidate must show mastery of the syllabus and an outstanding performance </a:t>
            </a:r>
            <a:r>
              <a:rPr lang="en-US" sz="1870" dirty="0" smtClean="0"/>
              <a:t>on the </a:t>
            </a:r>
            <a:r>
              <a:rPr lang="en-US" sz="1870" dirty="0"/>
              <a:t>more academic problems. Within the separate assessment objectives, a candidate awarded a Grade </a:t>
            </a:r>
            <a:r>
              <a:rPr lang="en-US" sz="1870" dirty="0" smtClean="0"/>
              <a:t>A must </a:t>
            </a:r>
            <a:r>
              <a:rPr lang="en-US" sz="1870" dirty="0"/>
              <a:t>show: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AO1: Knowledge with understanding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identify detailed facts and principles in relation to the content of the syllabus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describe clearly graphs, diagrams, tables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thorough ability to define the concepts and ideas of the syllabus.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AO2: Analysis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classify and comment on information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ability to apply this information in a logical and well-structured manner to illustrate the </a:t>
            </a:r>
            <a:r>
              <a:rPr lang="en-US" sz="1870" dirty="0" smtClean="0"/>
              <a:t>application of </a:t>
            </a:r>
            <a:r>
              <a:rPr lang="en-US" sz="1870" dirty="0"/>
              <a:t>economic analysis to a particular situation.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AO3: Critical evaluation and decision-making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thorough ability to classify and order information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sound ability to discriminate between varied sources of information and to distinguish </a:t>
            </a:r>
            <a:r>
              <a:rPr lang="en-US" sz="1870" dirty="0" smtClean="0"/>
              <a:t>clearly between </a:t>
            </a:r>
            <a:r>
              <a:rPr lang="en-US" sz="1870" dirty="0"/>
              <a:t>facts and opinions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sound ability to make clear, reasoned judgements and to communicate them in an accurate </a:t>
            </a:r>
            <a:r>
              <a:rPr lang="en-US" sz="1870" dirty="0" smtClean="0"/>
              <a:t>and logical </a:t>
            </a:r>
            <a:r>
              <a:rPr lang="en-US" sz="1870" dirty="0"/>
              <a:t>manner.</a:t>
            </a:r>
          </a:p>
        </p:txBody>
      </p:sp>
    </p:spTree>
    <p:extLst>
      <p:ext uri="{BB962C8B-B14F-4D97-AF65-F5344CB8AC3E}">
        <p14:creationId xmlns:p14="http://schemas.microsoft.com/office/powerpoint/2010/main" val="42378333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 – Grade C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To </a:t>
            </a:r>
            <a:r>
              <a:rPr lang="en-US" sz="2000" dirty="0"/>
              <a:t>achieve a </a:t>
            </a:r>
            <a:r>
              <a:rPr lang="en-US" sz="2000" b="1" dirty="0"/>
              <a:t>Grade C</a:t>
            </a:r>
            <a:r>
              <a:rPr lang="en-US" sz="2000" dirty="0"/>
              <a:t>, a candidate must show a good understanding of the syllabus and some ability </a:t>
            </a:r>
            <a:r>
              <a:rPr lang="en-US" sz="2000" dirty="0" smtClean="0"/>
              <a:t>to answer </a:t>
            </a:r>
            <a:r>
              <a:rPr lang="en-US" sz="2000" dirty="0"/>
              <a:t>questions that are pitched at a more academic level. Within the separate assessment </a:t>
            </a:r>
            <a:r>
              <a:rPr lang="en-US" sz="2000" dirty="0" smtClean="0"/>
              <a:t>objectives, a</a:t>
            </a:r>
            <a:r>
              <a:rPr lang="en-US" sz="2000" dirty="0"/>
              <a:t> candidate awarded a Grade C must show: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AO1: Knowledge with understanding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identify detailed facts and principles in relation to the content of the syllabus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describe clearly graphs, diagrams, tables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define the concepts and ideas of the syllabus.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AO2: Analysis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use and comment on information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apply this information to illustrate the application of economic analysis to a </a:t>
            </a:r>
            <a:r>
              <a:rPr lang="en-US" sz="2000" dirty="0" smtClean="0"/>
              <a:t>particular situation</a:t>
            </a:r>
            <a:r>
              <a:rPr lang="en-US" sz="2000" dirty="0"/>
              <a:t>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AO3: Critical evaluation and decision-making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interpret information accurately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discriminate between varied sources of information and to distinguish clearly </a:t>
            </a:r>
            <a:r>
              <a:rPr lang="en-US" sz="2000" dirty="0" smtClean="0"/>
              <a:t>between facts </a:t>
            </a:r>
            <a:r>
              <a:rPr lang="en-US" sz="2000" dirty="0"/>
              <a:t>and opinions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evaluate and make reasoned judgements.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812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 – Grade F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To </a:t>
            </a:r>
            <a:r>
              <a:rPr lang="en-US" sz="2000" dirty="0"/>
              <a:t>achieve a </a:t>
            </a:r>
            <a:r>
              <a:rPr lang="en-US" sz="2000" b="1" dirty="0"/>
              <a:t>Grade F</a:t>
            </a:r>
            <a:r>
              <a:rPr lang="en-US" sz="2000" dirty="0"/>
              <a:t>, a candidate must show some familiarity with the central concepts and ideas in </a:t>
            </a:r>
            <a:r>
              <a:rPr lang="en-US" sz="2000" dirty="0" smtClean="0"/>
              <a:t>the syllabus</a:t>
            </a:r>
            <a:r>
              <a:rPr lang="en-US" sz="2000" dirty="0"/>
              <a:t>. Within the separate assessment objectives, a candidate awarded a Grade F must show: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AO1: Knowledge with understanding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identify specific facts or principles in relation to the content of the syllabus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describe graphs, diagrams, tables.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AO2: Analysis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classify data in a simple way and some ability to select relevant information from </a:t>
            </a:r>
            <a:r>
              <a:rPr lang="en-US" sz="2000" dirty="0" smtClean="0"/>
              <a:t>a set </a:t>
            </a:r>
            <a:r>
              <a:rPr lang="en-US" sz="2000" dirty="0"/>
              <a:t>of data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apply the tools of economic analysis to particular situations.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AO3: Critical evaluation and decision-making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limited ability to discriminate between different sources of information and to describe </a:t>
            </a:r>
            <a:r>
              <a:rPr lang="en-US" sz="2000" dirty="0" smtClean="0"/>
              <a:t>the difference </a:t>
            </a:r>
            <a:r>
              <a:rPr lang="en-US" sz="2000" dirty="0"/>
              <a:t>between facts and opinions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use information relating to a particular topic.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46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6DD945F-B7B0-4691-A0D0-E2EAD6DA23B3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50730</TotalTime>
  <Words>4454</Words>
  <Application>Microsoft Office PowerPoint</Application>
  <PresentationFormat>On-screen Show (4:3)</PresentationFormat>
  <Paragraphs>411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Courier New</vt:lpstr>
      <vt:lpstr>Lucida Sans Unicode</vt:lpstr>
      <vt:lpstr>Times New Roman</vt:lpstr>
      <vt:lpstr>Verdana</vt:lpstr>
      <vt:lpstr>Wingdings 2</vt:lpstr>
      <vt:lpstr>Wingdings 3</vt:lpstr>
      <vt:lpstr>Enderoth</vt:lpstr>
      <vt:lpstr>PowerPoint Presentation</vt:lpstr>
      <vt:lpstr>Course Specification</vt:lpstr>
      <vt:lpstr>Exam Assessment</vt:lpstr>
      <vt:lpstr>Syllabus Aims</vt:lpstr>
      <vt:lpstr>Syllabus Objectives</vt:lpstr>
      <vt:lpstr>Syllabus Weightings</vt:lpstr>
      <vt:lpstr>Grade Descriptors</vt:lpstr>
      <vt:lpstr>Grade Descriptors – Grade C</vt:lpstr>
      <vt:lpstr>Grade Descriptors – Grade F</vt:lpstr>
      <vt:lpstr>P1.1 - The success/failure of a business – Glossary</vt:lpstr>
      <vt:lpstr>P1.1 – The Basic Economic Problem</vt:lpstr>
      <vt:lpstr>P1.1 – Choice and Allocation of Resources - Introduction</vt:lpstr>
      <vt:lpstr>P1.1 – Choice and Allocation of Resources - Introduction</vt:lpstr>
      <vt:lpstr>P1.1 – Choice and Allocation of Resources - Introduction</vt:lpstr>
      <vt:lpstr>P1.1 – Choice and Allocation of Resources – Needs and Wants</vt:lpstr>
      <vt:lpstr>P1.2 – Choice and Allocation of Resources – Factors of production</vt:lpstr>
      <vt:lpstr>P1.2 – Choice and Allocation of Resources – Factors of production</vt:lpstr>
      <vt:lpstr>P1.2 – Choice and Allocation of Resources – Factors of production</vt:lpstr>
      <vt:lpstr>P1.2 – Choice and Allocation of Resources – PST Industry Sectors</vt:lpstr>
      <vt:lpstr>P1.2 – Choice and Allocation of Resources – PST Industry Sectors</vt:lpstr>
      <vt:lpstr>P1.2 – Choice and Allocation of Resources – Factors of production</vt:lpstr>
      <vt:lpstr>P1.3 – Choice and Allocation of Resources – Opportunity Cost</vt:lpstr>
      <vt:lpstr>P1.4 – Choice and Allocation of Resources – Production Possibility Curve </vt:lpstr>
      <vt:lpstr>P1.4 – Choice and Allocation of Resources – Production Possibility Curve </vt:lpstr>
      <vt:lpstr>P1.5 – Choice and Allocation of Resources – Implications</vt:lpstr>
      <vt:lpstr>P1.5 – Choice and Allocation of Resources – Implications</vt:lpstr>
      <vt:lpstr>P1 – Choice and Allocation of Resources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LO1</dc:title>
  <dc:subject>eBusiness</dc:subject>
  <dc:creator>Enderoth</dc:creator>
  <cp:lastModifiedBy>Stephen Rafferty</cp:lastModifiedBy>
  <cp:revision>1650</cp:revision>
  <cp:lastPrinted>2014-01-22T18:25:48Z</cp:lastPrinted>
  <dcterms:created xsi:type="dcterms:W3CDTF">2008-03-12T11:01:44Z</dcterms:created>
  <dcterms:modified xsi:type="dcterms:W3CDTF">2018-08-03T17:58:05Z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